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57" r:id="rId2"/>
    <p:sldId id="1287" r:id="rId3"/>
    <p:sldId id="2627" r:id="rId4"/>
    <p:sldId id="2642" r:id="rId5"/>
    <p:sldId id="903" r:id="rId6"/>
    <p:sldId id="2664" r:id="rId7"/>
    <p:sldId id="2665" r:id="rId8"/>
    <p:sldId id="2666" r:id="rId9"/>
    <p:sldId id="2667" r:id="rId10"/>
    <p:sldId id="2668" r:id="rId11"/>
    <p:sldId id="2669" r:id="rId12"/>
    <p:sldId id="2670" r:id="rId13"/>
    <p:sldId id="2671" r:id="rId14"/>
    <p:sldId id="1282" r:id="rId15"/>
    <p:sldId id="2560" r:id="rId16"/>
    <p:sldId id="269" r:id="rId17"/>
    <p:sldId id="2645" r:id="rId18"/>
    <p:sldId id="1206" r:id="rId19"/>
    <p:sldId id="1214" r:id="rId20"/>
    <p:sldId id="2640" r:id="rId21"/>
    <p:sldId id="2547" r:id="rId22"/>
    <p:sldId id="2548" r:id="rId23"/>
    <p:sldId id="1226" r:id="rId24"/>
    <p:sldId id="2673" r:id="rId25"/>
    <p:sldId id="1265" r:id="rId26"/>
    <p:sldId id="2653" r:id="rId27"/>
    <p:sldId id="1205" r:id="rId28"/>
    <p:sldId id="2672" r:id="rId29"/>
    <p:sldId id="1239" r:id="rId30"/>
    <p:sldId id="2648" r:id="rId31"/>
    <p:sldId id="1240" r:id="rId32"/>
    <p:sldId id="2649" r:id="rId33"/>
    <p:sldId id="2643" r:id="rId34"/>
    <p:sldId id="1236" r:id="rId35"/>
    <p:sldId id="1275" r:id="rId36"/>
    <p:sldId id="1285" r:id="rId37"/>
    <p:sldId id="1286" r:id="rId38"/>
    <p:sldId id="2660" r:id="rId39"/>
    <p:sldId id="2661" r:id="rId40"/>
    <p:sldId id="2674" r:id="rId41"/>
    <p:sldId id="2675" r:id="rId42"/>
    <p:sldId id="2662" r:id="rId43"/>
    <p:sldId id="1252" r:id="rId44"/>
    <p:sldId id="2657" r:id="rId45"/>
    <p:sldId id="2613" r:id="rId46"/>
    <p:sldId id="291" r:id="rId47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2622"/>
    <a:srgbClr val="2F332E"/>
    <a:srgbClr val="FFD200"/>
    <a:srgbClr val="9D9E9D"/>
    <a:srgbClr val="183EFF"/>
    <a:srgbClr val="00D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064" y="44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Lucia Paes Caldas" userId="b8e89e24-eb88-43ba-a6df-e2ae92559cf8" providerId="ADAL" clId="{FB56B3B7-4D80-472C-A2A4-DBA27D93BB8F}"/>
    <pc:docChg chg="delSld modSld">
      <pc:chgData name="Marcia Lucia Paes Caldas" userId="b8e89e24-eb88-43ba-a6df-e2ae92559cf8" providerId="ADAL" clId="{FB56B3B7-4D80-472C-A2A4-DBA27D93BB8F}" dt="2026-04-08T20:48:44.510" v="6" actId="1076"/>
      <pc:docMkLst>
        <pc:docMk/>
      </pc:docMkLst>
      <pc:sldChg chg="del">
        <pc:chgData name="Marcia Lucia Paes Caldas" userId="b8e89e24-eb88-43ba-a6df-e2ae92559cf8" providerId="ADAL" clId="{FB56B3B7-4D80-472C-A2A4-DBA27D93BB8F}" dt="2026-04-08T19:47:29.400" v="1" actId="47"/>
        <pc:sldMkLst>
          <pc:docMk/>
          <pc:sldMk cId="2138194158" sldId="2654"/>
        </pc:sldMkLst>
      </pc:sldChg>
      <pc:sldChg chg="del">
        <pc:chgData name="Marcia Lucia Paes Caldas" userId="b8e89e24-eb88-43ba-a6df-e2ae92559cf8" providerId="ADAL" clId="{FB56B3B7-4D80-472C-A2A4-DBA27D93BB8F}" dt="2026-04-08T19:47:28.382" v="0" actId="47"/>
        <pc:sldMkLst>
          <pc:docMk/>
          <pc:sldMk cId="2744088623" sldId="2658"/>
        </pc:sldMkLst>
      </pc:sldChg>
      <pc:sldChg chg="modSp mod">
        <pc:chgData name="Marcia Lucia Paes Caldas" userId="b8e89e24-eb88-43ba-a6df-e2ae92559cf8" providerId="ADAL" clId="{FB56B3B7-4D80-472C-A2A4-DBA27D93BB8F}" dt="2026-04-08T20:48:44.510" v="6" actId="1076"/>
        <pc:sldMkLst>
          <pc:docMk/>
          <pc:sldMk cId="966582612" sldId="2675"/>
        </pc:sldMkLst>
        <pc:spChg chg="mod">
          <ac:chgData name="Marcia Lucia Paes Caldas" userId="b8e89e24-eb88-43ba-a6df-e2ae92559cf8" providerId="ADAL" clId="{FB56B3B7-4D80-472C-A2A4-DBA27D93BB8F}" dt="2026-04-08T20:48:44.510" v="6" actId="1076"/>
          <ac:spMkLst>
            <pc:docMk/>
            <pc:sldMk cId="966582612" sldId="2675"/>
            <ac:spMk id="10" creationId="{63C292FA-48EA-EFCA-744F-1FDE1DB66E4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1F4EA8-0057-4CA8-BC74-C85A455B09AC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25F23B-8417-4B37-A3B9-7E507FBBD19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3660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5F23B-8417-4B37-A3B9-7E507FBBD19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7504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C3F69E-AEC7-49FA-857A-59F3EFE68B66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pt-B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19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de Encerra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ítulo 48">
            <a:extLst>
              <a:ext uri="{FF2B5EF4-FFF2-40B4-BE49-F238E27FC236}">
                <a16:creationId xmlns:a16="http://schemas.microsoft.com/office/drawing/2014/main" id="{B3DBDB2F-771C-C6AD-1B4E-D53DEA8A42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9674" y="1569335"/>
            <a:ext cx="13043178" cy="1289299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pt-BR" dirty="0"/>
              <a:t>Obrigado!</a:t>
            </a:r>
          </a:p>
        </p:txBody>
      </p:sp>
      <p:sp>
        <p:nvSpPr>
          <p:cNvPr id="51" name="Espaço Reservado para Texto 50">
            <a:extLst>
              <a:ext uri="{FF2B5EF4-FFF2-40B4-BE49-F238E27FC236}">
                <a16:creationId xmlns:a16="http://schemas.microsoft.com/office/drawing/2014/main" id="{F9F927D0-03EC-546E-CFB3-DD6A677B910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53574" y="3097111"/>
            <a:ext cx="7258024" cy="1205475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None/>
              <a:defRPr sz="2481"/>
            </a:lvl1pPr>
            <a:lvl2pPr marL="567111" indent="0" algn="ctr">
              <a:spcBef>
                <a:spcPts val="0"/>
              </a:spcBef>
              <a:buNone/>
              <a:defRPr sz="2233"/>
            </a:lvl2pPr>
            <a:lvl3pPr marL="1134222" indent="0" algn="ctr">
              <a:spcBef>
                <a:spcPts val="0"/>
              </a:spcBef>
              <a:buNone/>
              <a:defRPr sz="2233"/>
            </a:lvl3pPr>
            <a:lvl4pPr marL="1701333" indent="0" algn="ctr">
              <a:spcBef>
                <a:spcPts val="0"/>
              </a:spcBef>
              <a:buNone/>
              <a:defRPr sz="2233"/>
            </a:lvl4pPr>
            <a:lvl5pPr marL="2268444" indent="0" algn="ctr">
              <a:spcBef>
                <a:spcPts val="0"/>
              </a:spcBef>
              <a:buNone/>
              <a:defRPr sz="2233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sp>
        <p:nvSpPr>
          <p:cNvPr id="52" name="Espaço Reservado para Texto 50">
            <a:extLst>
              <a:ext uri="{FF2B5EF4-FFF2-40B4-BE49-F238E27FC236}">
                <a16:creationId xmlns:a16="http://schemas.microsoft.com/office/drawing/2014/main" id="{81B8BB47-1543-98AA-9386-A324AC0D32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959248" y="4924533"/>
            <a:ext cx="3582092" cy="120547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spcAft>
                <a:spcPts val="744"/>
              </a:spcAft>
              <a:buNone/>
              <a:defRPr sz="2481"/>
            </a:lvl1pPr>
            <a:lvl2pPr marL="567111" indent="0" algn="ctr">
              <a:spcBef>
                <a:spcPts val="0"/>
              </a:spcBef>
              <a:buNone/>
              <a:defRPr sz="2233"/>
            </a:lvl2pPr>
            <a:lvl3pPr marL="1134222" indent="0" algn="ctr">
              <a:spcBef>
                <a:spcPts val="0"/>
              </a:spcBef>
              <a:buNone/>
              <a:defRPr sz="2233"/>
            </a:lvl3pPr>
            <a:lvl4pPr marL="1701333" indent="0" algn="ctr">
              <a:spcBef>
                <a:spcPts val="0"/>
              </a:spcBef>
              <a:buNone/>
              <a:defRPr sz="2233"/>
            </a:lvl4pPr>
            <a:lvl5pPr marL="2268444" indent="0" algn="ctr">
              <a:spcBef>
                <a:spcPts val="0"/>
              </a:spcBef>
              <a:buNone/>
              <a:defRPr sz="2233"/>
            </a:lvl5pPr>
          </a:lstStyle>
          <a:p>
            <a:pPr lvl="0"/>
            <a:r>
              <a:rPr lang="pt-BR" dirty="0"/>
              <a:t>Clique para editar os estilos de texto Mestres</a:t>
            </a: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23110372-6962-168D-4601-38844A0A0AAD}"/>
              </a:ext>
            </a:extLst>
          </p:cNvPr>
          <p:cNvGrpSpPr/>
          <p:nvPr userDrawn="1"/>
        </p:nvGrpSpPr>
        <p:grpSpPr>
          <a:xfrm>
            <a:off x="9109092" y="7230195"/>
            <a:ext cx="5103586" cy="1116142"/>
            <a:chOff x="0" y="4813301"/>
            <a:chExt cx="3143251" cy="644525"/>
          </a:xfrm>
        </p:grpSpPr>
        <p:sp>
          <p:nvSpPr>
            <p:cNvPr id="3" name="Freeform 173">
              <a:extLst>
                <a:ext uri="{FF2B5EF4-FFF2-40B4-BE49-F238E27FC236}">
                  <a16:creationId xmlns:a16="http://schemas.microsoft.com/office/drawing/2014/main" id="{AA5FAA49-0C0C-5314-9D0A-1DB6BCBE04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" name="Rectangle 174">
              <a:extLst>
                <a:ext uri="{FF2B5EF4-FFF2-40B4-BE49-F238E27FC236}">
                  <a16:creationId xmlns:a16="http://schemas.microsoft.com/office/drawing/2014/main" id="{07F81729-BD2B-5B8D-8B9E-12BC2277A9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" name="Freeform 175">
              <a:extLst>
                <a:ext uri="{FF2B5EF4-FFF2-40B4-BE49-F238E27FC236}">
                  <a16:creationId xmlns:a16="http://schemas.microsoft.com/office/drawing/2014/main" id="{DF0FE038-1D7A-D829-9FDE-2F89F8830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" name="Rectangle 176">
              <a:extLst>
                <a:ext uri="{FF2B5EF4-FFF2-40B4-BE49-F238E27FC236}">
                  <a16:creationId xmlns:a16="http://schemas.microsoft.com/office/drawing/2014/main" id="{AF7A78B7-C30C-80F4-8C2B-27225DEF4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" name="Freeform 177">
              <a:extLst>
                <a:ext uri="{FF2B5EF4-FFF2-40B4-BE49-F238E27FC236}">
                  <a16:creationId xmlns:a16="http://schemas.microsoft.com/office/drawing/2014/main" id="{01FDE975-0D39-4E82-85AD-102E0367D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" name="Freeform 178">
              <a:extLst>
                <a:ext uri="{FF2B5EF4-FFF2-40B4-BE49-F238E27FC236}">
                  <a16:creationId xmlns:a16="http://schemas.microsoft.com/office/drawing/2014/main" id="{4A4E9C8B-6890-67FD-A10D-86A3776DD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" name="Freeform 179">
              <a:extLst>
                <a:ext uri="{FF2B5EF4-FFF2-40B4-BE49-F238E27FC236}">
                  <a16:creationId xmlns:a16="http://schemas.microsoft.com/office/drawing/2014/main" id="{B15F653C-B155-9428-CBCB-A069E699C7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" name="Freeform 180">
              <a:extLst>
                <a:ext uri="{FF2B5EF4-FFF2-40B4-BE49-F238E27FC236}">
                  <a16:creationId xmlns:a16="http://schemas.microsoft.com/office/drawing/2014/main" id="{C0FF97EA-0E49-92C1-DF26-8A1338D339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" name="Rectangle 181">
              <a:extLst>
                <a:ext uri="{FF2B5EF4-FFF2-40B4-BE49-F238E27FC236}">
                  <a16:creationId xmlns:a16="http://schemas.microsoft.com/office/drawing/2014/main" id="{A44FE4EB-00B8-7E83-845A-59CFCFAED1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" name="Freeform 182">
              <a:extLst>
                <a:ext uri="{FF2B5EF4-FFF2-40B4-BE49-F238E27FC236}">
                  <a16:creationId xmlns:a16="http://schemas.microsoft.com/office/drawing/2014/main" id="{6C68839C-1EAD-E746-E4D7-D8B13D7418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" name="Freeform 183">
              <a:extLst>
                <a:ext uri="{FF2B5EF4-FFF2-40B4-BE49-F238E27FC236}">
                  <a16:creationId xmlns:a16="http://schemas.microsoft.com/office/drawing/2014/main" id="{2DE094D5-A929-CF67-8E7C-5832C033CAE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" name="Freeform 184">
              <a:extLst>
                <a:ext uri="{FF2B5EF4-FFF2-40B4-BE49-F238E27FC236}">
                  <a16:creationId xmlns:a16="http://schemas.microsoft.com/office/drawing/2014/main" id="{B17912AE-C598-3713-696F-D7CB84D728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" name="Freeform 185">
              <a:extLst>
                <a:ext uri="{FF2B5EF4-FFF2-40B4-BE49-F238E27FC236}">
                  <a16:creationId xmlns:a16="http://schemas.microsoft.com/office/drawing/2014/main" id="{E8B6AFB3-B359-7894-C885-C00BD6A326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7" name="Freeform 186">
              <a:extLst>
                <a:ext uri="{FF2B5EF4-FFF2-40B4-BE49-F238E27FC236}">
                  <a16:creationId xmlns:a16="http://schemas.microsoft.com/office/drawing/2014/main" id="{98D94720-BAF0-6FBE-502C-97E4EC263C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" name="Freeform 187">
              <a:extLst>
                <a:ext uri="{FF2B5EF4-FFF2-40B4-BE49-F238E27FC236}">
                  <a16:creationId xmlns:a16="http://schemas.microsoft.com/office/drawing/2014/main" id="{C24C138A-FE35-2D08-43C9-A80AAF46C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" name="Freeform 188">
              <a:extLst>
                <a:ext uri="{FF2B5EF4-FFF2-40B4-BE49-F238E27FC236}">
                  <a16:creationId xmlns:a16="http://schemas.microsoft.com/office/drawing/2014/main" id="{2655A4B9-A528-E363-5C32-F0733D2FF1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0" name="Rectangle 189">
              <a:extLst>
                <a:ext uri="{FF2B5EF4-FFF2-40B4-BE49-F238E27FC236}">
                  <a16:creationId xmlns:a16="http://schemas.microsoft.com/office/drawing/2014/main" id="{CEB82368-0982-AAF2-8765-78600F6BD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1" name="Freeform 190">
              <a:extLst>
                <a:ext uri="{FF2B5EF4-FFF2-40B4-BE49-F238E27FC236}">
                  <a16:creationId xmlns:a16="http://schemas.microsoft.com/office/drawing/2014/main" id="{47DF88D4-72D0-C0D2-F41F-DE1753B7FD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2" name="Freeform 191">
              <a:extLst>
                <a:ext uri="{FF2B5EF4-FFF2-40B4-BE49-F238E27FC236}">
                  <a16:creationId xmlns:a16="http://schemas.microsoft.com/office/drawing/2014/main" id="{C20AC934-E74D-19E0-F206-FA0CDCFF3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3" name="Freeform 192">
              <a:extLst>
                <a:ext uri="{FF2B5EF4-FFF2-40B4-BE49-F238E27FC236}">
                  <a16:creationId xmlns:a16="http://schemas.microsoft.com/office/drawing/2014/main" id="{821FADB8-CF8C-49E4-5D9A-ACAD119CFA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4" name="Freeform 193">
              <a:extLst>
                <a:ext uri="{FF2B5EF4-FFF2-40B4-BE49-F238E27FC236}">
                  <a16:creationId xmlns:a16="http://schemas.microsoft.com/office/drawing/2014/main" id="{6FB2D5B8-A1FE-E05C-9E20-B370B8A87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5" name="Rectangle 194">
              <a:extLst>
                <a:ext uri="{FF2B5EF4-FFF2-40B4-BE49-F238E27FC236}">
                  <a16:creationId xmlns:a16="http://schemas.microsoft.com/office/drawing/2014/main" id="{61874AF9-703B-379E-A6DC-0345AC45E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6" name="Freeform 195">
              <a:extLst>
                <a:ext uri="{FF2B5EF4-FFF2-40B4-BE49-F238E27FC236}">
                  <a16:creationId xmlns:a16="http://schemas.microsoft.com/office/drawing/2014/main" id="{953645D2-6855-A8B4-EAC9-6EF5DEE329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7" name="Freeform 196">
              <a:extLst>
                <a:ext uri="{FF2B5EF4-FFF2-40B4-BE49-F238E27FC236}">
                  <a16:creationId xmlns:a16="http://schemas.microsoft.com/office/drawing/2014/main" id="{0675025F-95D7-98AB-E92D-017C167EE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8" name="Freeform 197">
              <a:extLst>
                <a:ext uri="{FF2B5EF4-FFF2-40B4-BE49-F238E27FC236}">
                  <a16:creationId xmlns:a16="http://schemas.microsoft.com/office/drawing/2014/main" id="{6B90D4D2-B0AB-B48A-E398-68FEFA0D3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9" name="Freeform 198">
              <a:extLst>
                <a:ext uri="{FF2B5EF4-FFF2-40B4-BE49-F238E27FC236}">
                  <a16:creationId xmlns:a16="http://schemas.microsoft.com/office/drawing/2014/main" id="{EF899180-BB05-08F0-1C1E-7A7B3AD714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0" name="Rectangle 199">
              <a:extLst>
                <a:ext uri="{FF2B5EF4-FFF2-40B4-BE49-F238E27FC236}">
                  <a16:creationId xmlns:a16="http://schemas.microsoft.com/office/drawing/2014/main" id="{E5C71A3B-5AC9-C0E0-C3F3-2C65B53FC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1" name="Freeform 200">
              <a:extLst>
                <a:ext uri="{FF2B5EF4-FFF2-40B4-BE49-F238E27FC236}">
                  <a16:creationId xmlns:a16="http://schemas.microsoft.com/office/drawing/2014/main" id="{B148FABD-770D-27CF-FD01-BFCAA2DF06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2" name="Freeform 201">
              <a:extLst>
                <a:ext uri="{FF2B5EF4-FFF2-40B4-BE49-F238E27FC236}">
                  <a16:creationId xmlns:a16="http://schemas.microsoft.com/office/drawing/2014/main" id="{FE9F18FF-82E9-5D15-52C0-C6F835015B4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3" name="Freeform 202">
              <a:extLst>
                <a:ext uri="{FF2B5EF4-FFF2-40B4-BE49-F238E27FC236}">
                  <a16:creationId xmlns:a16="http://schemas.microsoft.com/office/drawing/2014/main" id="{CDC1A89B-B005-2BDF-699D-342C11C661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4" name="Freeform 203">
              <a:extLst>
                <a:ext uri="{FF2B5EF4-FFF2-40B4-BE49-F238E27FC236}">
                  <a16:creationId xmlns:a16="http://schemas.microsoft.com/office/drawing/2014/main" id="{0E05A7DA-93EA-FCBC-57F5-E8AC64009D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5" name="Freeform 204">
              <a:extLst>
                <a:ext uri="{FF2B5EF4-FFF2-40B4-BE49-F238E27FC236}">
                  <a16:creationId xmlns:a16="http://schemas.microsoft.com/office/drawing/2014/main" id="{EA4E373F-9428-1A79-488C-A975521C37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6" name="Freeform 206">
              <a:extLst>
                <a:ext uri="{FF2B5EF4-FFF2-40B4-BE49-F238E27FC236}">
                  <a16:creationId xmlns:a16="http://schemas.microsoft.com/office/drawing/2014/main" id="{184AA9C4-A95E-01FD-180A-D111B81ACB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7" name="Freeform 207">
              <a:extLst>
                <a:ext uri="{FF2B5EF4-FFF2-40B4-BE49-F238E27FC236}">
                  <a16:creationId xmlns:a16="http://schemas.microsoft.com/office/drawing/2014/main" id="{AEFA4688-A3E6-EED1-0F64-3AB6CAC9D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8" name="Freeform 208">
              <a:extLst>
                <a:ext uri="{FF2B5EF4-FFF2-40B4-BE49-F238E27FC236}">
                  <a16:creationId xmlns:a16="http://schemas.microsoft.com/office/drawing/2014/main" id="{77BE973E-848E-E633-CFED-9E35631512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9" name="Freeform 209">
              <a:extLst>
                <a:ext uri="{FF2B5EF4-FFF2-40B4-BE49-F238E27FC236}">
                  <a16:creationId xmlns:a16="http://schemas.microsoft.com/office/drawing/2014/main" id="{872788A0-6640-7F37-882F-116CB1E91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0" name="Freeform 210">
              <a:extLst>
                <a:ext uri="{FF2B5EF4-FFF2-40B4-BE49-F238E27FC236}">
                  <a16:creationId xmlns:a16="http://schemas.microsoft.com/office/drawing/2014/main" id="{CDCC0484-AB91-4C3E-9AD2-CEA1B7607B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1" name="Freeform 211">
              <a:extLst>
                <a:ext uri="{FF2B5EF4-FFF2-40B4-BE49-F238E27FC236}">
                  <a16:creationId xmlns:a16="http://schemas.microsoft.com/office/drawing/2014/main" id="{50792D7B-76EC-5C9B-AA37-D914B13C92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2" name="Freeform 212">
              <a:extLst>
                <a:ext uri="{FF2B5EF4-FFF2-40B4-BE49-F238E27FC236}">
                  <a16:creationId xmlns:a16="http://schemas.microsoft.com/office/drawing/2014/main" id="{C9F0CC85-3998-0B90-4E41-6F778F9134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3" name="Freeform 213">
              <a:extLst>
                <a:ext uri="{FF2B5EF4-FFF2-40B4-BE49-F238E27FC236}">
                  <a16:creationId xmlns:a16="http://schemas.microsoft.com/office/drawing/2014/main" id="{4E22897A-9756-3BF3-1AED-6FFAB8930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4" name="Freeform 214">
              <a:extLst>
                <a:ext uri="{FF2B5EF4-FFF2-40B4-BE49-F238E27FC236}">
                  <a16:creationId xmlns:a16="http://schemas.microsoft.com/office/drawing/2014/main" id="{E1AA83EA-164D-DC67-E5F1-94CA0A8C3C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5" name="Freeform 215">
              <a:extLst>
                <a:ext uri="{FF2B5EF4-FFF2-40B4-BE49-F238E27FC236}">
                  <a16:creationId xmlns:a16="http://schemas.microsoft.com/office/drawing/2014/main" id="{AB1E9B58-70E8-0C51-D704-26AF98CD39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6" name="Freeform 216">
              <a:extLst>
                <a:ext uri="{FF2B5EF4-FFF2-40B4-BE49-F238E27FC236}">
                  <a16:creationId xmlns:a16="http://schemas.microsoft.com/office/drawing/2014/main" id="{CEABD278-7EF3-B951-BDA7-7D67311E75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7" name="Freeform 217">
              <a:extLst>
                <a:ext uri="{FF2B5EF4-FFF2-40B4-BE49-F238E27FC236}">
                  <a16:creationId xmlns:a16="http://schemas.microsoft.com/office/drawing/2014/main" id="{709C2B63-0399-BB98-B815-740DA64CDA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8" name="Freeform 218">
              <a:extLst>
                <a:ext uri="{FF2B5EF4-FFF2-40B4-BE49-F238E27FC236}">
                  <a16:creationId xmlns:a16="http://schemas.microsoft.com/office/drawing/2014/main" id="{35D94D87-01B1-E4DE-8000-D54CB1A10F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0" name="Rectangle 219">
              <a:extLst>
                <a:ext uri="{FF2B5EF4-FFF2-40B4-BE49-F238E27FC236}">
                  <a16:creationId xmlns:a16="http://schemas.microsoft.com/office/drawing/2014/main" id="{D022251D-5A6E-46EB-2D9B-6294DB59B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3" name="Freeform 220">
              <a:extLst>
                <a:ext uri="{FF2B5EF4-FFF2-40B4-BE49-F238E27FC236}">
                  <a16:creationId xmlns:a16="http://schemas.microsoft.com/office/drawing/2014/main" id="{D95B820F-4409-40D1-DFF1-0E7C7E2A1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4" name="Freeform 221">
              <a:extLst>
                <a:ext uri="{FF2B5EF4-FFF2-40B4-BE49-F238E27FC236}">
                  <a16:creationId xmlns:a16="http://schemas.microsoft.com/office/drawing/2014/main" id="{2DBE51EB-2555-9538-99A1-3B56431D63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5" name="Rectangle 222">
              <a:extLst>
                <a:ext uri="{FF2B5EF4-FFF2-40B4-BE49-F238E27FC236}">
                  <a16:creationId xmlns:a16="http://schemas.microsoft.com/office/drawing/2014/main" id="{EA8CE363-093E-BE47-E203-3E6DC7CE4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6" name="Freeform 223">
              <a:extLst>
                <a:ext uri="{FF2B5EF4-FFF2-40B4-BE49-F238E27FC236}">
                  <a16:creationId xmlns:a16="http://schemas.microsoft.com/office/drawing/2014/main" id="{39737392-64BA-17E4-9082-C2EB29A603E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7" name="Freeform 224">
              <a:extLst>
                <a:ext uri="{FF2B5EF4-FFF2-40B4-BE49-F238E27FC236}">
                  <a16:creationId xmlns:a16="http://schemas.microsoft.com/office/drawing/2014/main" id="{A4D1B049-323D-E6EF-97D8-8CBB62B245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8" name="Freeform 225">
              <a:extLst>
                <a:ext uri="{FF2B5EF4-FFF2-40B4-BE49-F238E27FC236}">
                  <a16:creationId xmlns:a16="http://schemas.microsoft.com/office/drawing/2014/main" id="{12264F2F-87C1-E761-ACFA-C435B98FB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9" name="Freeform 226">
              <a:extLst>
                <a:ext uri="{FF2B5EF4-FFF2-40B4-BE49-F238E27FC236}">
                  <a16:creationId xmlns:a16="http://schemas.microsoft.com/office/drawing/2014/main" id="{C8B96800-C999-C3BA-BB48-C387AAA4C0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0" name="Freeform 227">
              <a:extLst>
                <a:ext uri="{FF2B5EF4-FFF2-40B4-BE49-F238E27FC236}">
                  <a16:creationId xmlns:a16="http://schemas.microsoft.com/office/drawing/2014/main" id="{D065292D-6277-FF64-37B8-3E8649D8EA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1" name="Freeform 228">
              <a:extLst>
                <a:ext uri="{FF2B5EF4-FFF2-40B4-BE49-F238E27FC236}">
                  <a16:creationId xmlns:a16="http://schemas.microsoft.com/office/drawing/2014/main" id="{E9FA3C46-112F-6745-FAAA-D410FCE1F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2" name="Rectangle 229">
              <a:extLst>
                <a:ext uri="{FF2B5EF4-FFF2-40B4-BE49-F238E27FC236}">
                  <a16:creationId xmlns:a16="http://schemas.microsoft.com/office/drawing/2014/main" id="{454AE48C-DFC8-5BC1-2FC8-47EDD2EEE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3" name="Rectangle 230">
              <a:extLst>
                <a:ext uri="{FF2B5EF4-FFF2-40B4-BE49-F238E27FC236}">
                  <a16:creationId xmlns:a16="http://schemas.microsoft.com/office/drawing/2014/main" id="{C467EF11-6A14-024E-A009-90B89448A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4" name="Rectangle 231">
              <a:extLst>
                <a:ext uri="{FF2B5EF4-FFF2-40B4-BE49-F238E27FC236}">
                  <a16:creationId xmlns:a16="http://schemas.microsoft.com/office/drawing/2014/main" id="{5C35DC9F-0A91-80F1-7A87-EFA8912C4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5" name="Rectangle 232">
              <a:extLst>
                <a:ext uri="{FF2B5EF4-FFF2-40B4-BE49-F238E27FC236}">
                  <a16:creationId xmlns:a16="http://schemas.microsoft.com/office/drawing/2014/main" id="{8183EFAC-1D1D-3057-E559-485ED4083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6" name="Freeform 233">
              <a:extLst>
                <a:ext uri="{FF2B5EF4-FFF2-40B4-BE49-F238E27FC236}">
                  <a16:creationId xmlns:a16="http://schemas.microsoft.com/office/drawing/2014/main" id="{C1D5FCE4-1287-E611-CB24-A3ABE0F1A1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7" name="Freeform 234">
              <a:extLst>
                <a:ext uri="{FF2B5EF4-FFF2-40B4-BE49-F238E27FC236}">
                  <a16:creationId xmlns:a16="http://schemas.microsoft.com/office/drawing/2014/main" id="{5B55418C-2943-1237-BF26-AA1FB47DCB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8" name="Rectangle 235">
              <a:extLst>
                <a:ext uri="{FF2B5EF4-FFF2-40B4-BE49-F238E27FC236}">
                  <a16:creationId xmlns:a16="http://schemas.microsoft.com/office/drawing/2014/main" id="{0BE73600-B2EF-E4D7-1BBE-D4386EF5A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9" name="Rectangle 236">
              <a:extLst>
                <a:ext uri="{FF2B5EF4-FFF2-40B4-BE49-F238E27FC236}">
                  <a16:creationId xmlns:a16="http://schemas.microsoft.com/office/drawing/2014/main" id="{25302C6C-3469-50D2-F7DC-C8459C6EF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0" name="Freeform 237">
              <a:extLst>
                <a:ext uri="{FF2B5EF4-FFF2-40B4-BE49-F238E27FC236}">
                  <a16:creationId xmlns:a16="http://schemas.microsoft.com/office/drawing/2014/main" id="{13BDE54A-35A0-142D-F579-2E072AE493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1" name="Rectangle 238">
              <a:extLst>
                <a:ext uri="{FF2B5EF4-FFF2-40B4-BE49-F238E27FC236}">
                  <a16:creationId xmlns:a16="http://schemas.microsoft.com/office/drawing/2014/main" id="{F922A014-6B3D-F715-A7BA-28C21C6ED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2" name="Freeform 239">
              <a:extLst>
                <a:ext uri="{FF2B5EF4-FFF2-40B4-BE49-F238E27FC236}">
                  <a16:creationId xmlns:a16="http://schemas.microsoft.com/office/drawing/2014/main" id="{DB939C54-6AE9-E403-77D4-FE3F957F95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3" name="Freeform 240">
              <a:extLst>
                <a:ext uri="{FF2B5EF4-FFF2-40B4-BE49-F238E27FC236}">
                  <a16:creationId xmlns:a16="http://schemas.microsoft.com/office/drawing/2014/main" id="{14194427-C1AF-4B07-D2E0-DAEE0503E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4" name="Rectangle 241">
              <a:extLst>
                <a:ext uri="{FF2B5EF4-FFF2-40B4-BE49-F238E27FC236}">
                  <a16:creationId xmlns:a16="http://schemas.microsoft.com/office/drawing/2014/main" id="{1047BD8A-A2C4-4D8C-69AA-537B2C806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5" name="Freeform 242">
              <a:extLst>
                <a:ext uri="{FF2B5EF4-FFF2-40B4-BE49-F238E27FC236}">
                  <a16:creationId xmlns:a16="http://schemas.microsoft.com/office/drawing/2014/main" id="{C029332B-1B2F-CAFF-95D6-DCBA9B1214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6" name="Freeform 243">
              <a:extLst>
                <a:ext uri="{FF2B5EF4-FFF2-40B4-BE49-F238E27FC236}">
                  <a16:creationId xmlns:a16="http://schemas.microsoft.com/office/drawing/2014/main" id="{6B7BD2C3-4BB2-0D97-A7FA-BB8D5D9EE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7" name="Freeform 244">
              <a:extLst>
                <a:ext uri="{FF2B5EF4-FFF2-40B4-BE49-F238E27FC236}">
                  <a16:creationId xmlns:a16="http://schemas.microsoft.com/office/drawing/2014/main" id="{5D095994-CE69-C851-D174-43B7E8C64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8" name="Freeform 245">
              <a:extLst>
                <a:ext uri="{FF2B5EF4-FFF2-40B4-BE49-F238E27FC236}">
                  <a16:creationId xmlns:a16="http://schemas.microsoft.com/office/drawing/2014/main" id="{8AB04E81-A8EC-BFC2-4826-4C07A511ED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9" name="Freeform 246">
              <a:extLst>
                <a:ext uri="{FF2B5EF4-FFF2-40B4-BE49-F238E27FC236}">
                  <a16:creationId xmlns:a16="http://schemas.microsoft.com/office/drawing/2014/main" id="{9F557DF0-649B-0A4C-67F1-2F1023DE6F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0" name="Freeform 247">
              <a:extLst>
                <a:ext uri="{FF2B5EF4-FFF2-40B4-BE49-F238E27FC236}">
                  <a16:creationId xmlns:a16="http://schemas.microsoft.com/office/drawing/2014/main" id="{9B386616-BB86-AA6F-3F65-C556A6D73A9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1" name="Freeform 248">
              <a:extLst>
                <a:ext uri="{FF2B5EF4-FFF2-40B4-BE49-F238E27FC236}">
                  <a16:creationId xmlns:a16="http://schemas.microsoft.com/office/drawing/2014/main" id="{7C6A499C-EF32-945C-7D14-DC2CAFD311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2" name="Freeform 249">
              <a:extLst>
                <a:ext uri="{FF2B5EF4-FFF2-40B4-BE49-F238E27FC236}">
                  <a16:creationId xmlns:a16="http://schemas.microsoft.com/office/drawing/2014/main" id="{4907864B-98A7-8F5B-B6B5-586B3F375F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3" name="Freeform 250">
              <a:extLst>
                <a:ext uri="{FF2B5EF4-FFF2-40B4-BE49-F238E27FC236}">
                  <a16:creationId xmlns:a16="http://schemas.microsoft.com/office/drawing/2014/main" id="{CC10663C-FCCC-422F-8FC3-8DF607A9A9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4" name="Freeform 251">
              <a:extLst>
                <a:ext uri="{FF2B5EF4-FFF2-40B4-BE49-F238E27FC236}">
                  <a16:creationId xmlns:a16="http://schemas.microsoft.com/office/drawing/2014/main" id="{BEC4A937-16EE-C22E-A060-7A4A14825B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5" name="Freeform 252">
              <a:extLst>
                <a:ext uri="{FF2B5EF4-FFF2-40B4-BE49-F238E27FC236}">
                  <a16:creationId xmlns:a16="http://schemas.microsoft.com/office/drawing/2014/main" id="{F0BBEC84-E361-656E-17D7-F875252D5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6" name="Freeform 253">
              <a:extLst>
                <a:ext uri="{FF2B5EF4-FFF2-40B4-BE49-F238E27FC236}">
                  <a16:creationId xmlns:a16="http://schemas.microsoft.com/office/drawing/2014/main" id="{C71E97EE-C0DD-2D4F-338D-A992F4288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7" name="Freeform 254">
              <a:extLst>
                <a:ext uri="{FF2B5EF4-FFF2-40B4-BE49-F238E27FC236}">
                  <a16:creationId xmlns:a16="http://schemas.microsoft.com/office/drawing/2014/main" id="{4674635C-95A5-E878-BF43-7BDCB0183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8" name="Freeform 255">
              <a:extLst>
                <a:ext uri="{FF2B5EF4-FFF2-40B4-BE49-F238E27FC236}">
                  <a16:creationId xmlns:a16="http://schemas.microsoft.com/office/drawing/2014/main" id="{C85B8C1C-1EE2-0ED1-AAA4-16719EB4B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9" name="Freeform 256">
              <a:extLst>
                <a:ext uri="{FF2B5EF4-FFF2-40B4-BE49-F238E27FC236}">
                  <a16:creationId xmlns:a16="http://schemas.microsoft.com/office/drawing/2014/main" id="{FDC483A2-3DEA-CF6A-2D42-203B10E655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0" name="Freeform 257">
              <a:extLst>
                <a:ext uri="{FF2B5EF4-FFF2-40B4-BE49-F238E27FC236}">
                  <a16:creationId xmlns:a16="http://schemas.microsoft.com/office/drawing/2014/main" id="{0B79D684-974A-FED7-071F-1547CBF88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1" name="Freeform 258">
              <a:extLst>
                <a:ext uri="{FF2B5EF4-FFF2-40B4-BE49-F238E27FC236}">
                  <a16:creationId xmlns:a16="http://schemas.microsoft.com/office/drawing/2014/main" id="{20123AFD-BDE2-15DD-DAAA-708D61F65E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2" name="Freeform 259">
              <a:extLst>
                <a:ext uri="{FF2B5EF4-FFF2-40B4-BE49-F238E27FC236}">
                  <a16:creationId xmlns:a16="http://schemas.microsoft.com/office/drawing/2014/main" id="{D14F6576-011D-DCF8-DD2D-61A4119512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3" name="Freeform 260">
              <a:extLst>
                <a:ext uri="{FF2B5EF4-FFF2-40B4-BE49-F238E27FC236}">
                  <a16:creationId xmlns:a16="http://schemas.microsoft.com/office/drawing/2014/main" id="{CB588CCF-CFCA-0812-9D34-236143C526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678276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v.br/previdencia/pt-br/assuntos/rpps/pro-gestao-rpps-certificacao-institucional/pro-gestao-rpps" TargetMode="External"/><Relationship Id="rId2" Type="http://schemas.openxmlformats.org/officeDocument/2006/relationships/hyperlink" Target="https://www.gov.br/previdencia/pt-br/assuntos/rpps/documentos/MATRIZEMPDF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Agrupar 181">
            <a:extLst>
              <a:ext uri="{FF2B5EF4-FFF2-40B4-BE49-F238E27FC236}">
                <a16:creationId xmlns:a16="http://schemas.microsoft.com/office/drawing/2014/main" id="{E8B7A7E5-FAF3-0014-F767-1766E425658B}"/>
              </a:ext>
            </a:extLst>
          </p:cNvPr>
          <p:cNvGrpSpPr/>
          <p:nvPr/>
        </p:nvGrpSpPr>
        <p:grpSpPr>
          <a:xfrm>
            <a:off x="2379159" y="7525089"/>
            <a:ext cx="3093423" cy="1547696"/>
            <a:chOff x="7088188" y="5211763"/>
            <a:chExt cx="2493963" cy="1247775"/>
          </a:xfrm>
        </p:grpSpPr>
        <p:sp>
          <p:nvSpPr>
            <p:cNvPr id="183" name="Rectangle 141">
              <a:extLst>
                <a:ext uri="{FF2B5EF4-FFF2-40B4-BE49-F238E27FC236}">
                  <a16:creationId xmlns:a16="http://schemas.microsoft.com/office/drawing/2014/main" id="{27906BE0-ED18-5FBC-0927-2135D623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4" name="Freeform 142">
              <a:extLst>
                <a:ext uri="{FF2B5EF4-FFF2-40B4-BE49-F238E27FC236}">
                  <a16:creationId xmlns:a16="http://schemas.microsoft.com/office/drawing/2014/main" id="{A95539A9-CFCE-7CCB-DBE5-061D6CAAE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id="{E892F3E4-C39A-6773-F1B9-94D37639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6" name="Freeform 144">
              <a:extLst>
                <a:ext uri="{FF2B5EF4-FFF2-40B4-BE49-F238E27FC236}">
                  <a16:creationId xmlns:a16="http://schemas.microsoft.com/office/drawing/2014/main" id="{71B6AF35-0DCD-60FA-D9B5-8BBAE38BE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7" name="Rectangle 145">
              <a:extLst>
                <a:ext uri="{FF2B5EF4-FFF2-40B4-BE49-F238E27FC236}">
                  <a16:creationId xmlns:a16="http://schemas.microsoft.com/office/drawing/2014/main" id="{FA81AA11-8B36-ED25-ABEF-F35E482FC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8" name="Freeform 146">
              <a:extLst>
                <a:ext uri="{FF2B5EF4-FFF2-40B4-BE49-F238E27FC236}">
                  <a16:creationId xmlns:a16="http://schemas.microsoft.com/office/drawing/2014/main" id="{AB3AC667-47CD-7913-D7F8-0BA3379A7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9" name="Rectangle 147">
              <a:extLst>
                <a:ext uri="{FF2B5EF4-FFF2-40B4-BE49-F238E27FC236}">
                  <a16:creationId xmlns:a16="http://schemas.microsoft.com/office/drawing/2014/main" id="{BB0B099A-D439-B237-45CC-DB40497F7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0" name="Freeform 148">
              <a:extLst>
                <a:ext uri="{FF2B5EF4-FFF2-40B4-BE49-F238E27FC236}">
                  <a16:creationId xmlns:a16="http://schemas.microsoft.com/office/drawing/2014/main" id="{3D4D9A05-C2B6-8631-8110-513B652A8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1" name="Rectangle 149">
              <a:extLst>
                <a:ext uri="{FF2B5EF4-FFF2-40B4-BE49-F238E27FC236}">
                  <a16:creationId xmlns:a16="http://schemas.microsoft.com/office/drawing/2014/main" id="{7E20DFDA-AD91-CC3C-B5C9-C6F26304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2" name="Freeform 150">
              <a:extLst>
                <a:ext uri="{FF2B5EF4-FFF2-40B4-BE49-F238E27FC236}">
                  <a16:creationId xmlns:a16="http://schemas.microsoft.com/office/drawing/2014/main" id="{3BA5F31D-671A-7E67-AD31-2425CB4E1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3" name="Freeform 151">
              <a:extLst>
                <a:ext uri="{FF2B5EF4-FFF2-40B4-BE49-F238E27FC236}">
                  <a16:creationId xmlns:a16="http://schemas.microsoft.com/office/drawing/2014/main" id="{D85A7AC7-996D-E26A-AEC5-9D084386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4" name="Freeform 152">
              <a:extLst>
                <a:ext uri="{FF2B5EF4-FFF2-40B4-BE49-F238E27FC236}">
                  <a16:creationId xmlns:a16="http://schemas.microsoft.com/office/drawing/2014/main" id="{D8282A4C-269B-C624-9BDC-9C2E645E4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sp>
        <p:nvSpPr>
          <p:cNvPr id="5" name="Título 4">
            <a:extLst>
              <a:ext uri="{FF2B5EF4-FFF2-40B4-BE49-F238E27FC236}">
                <a16:creationId xmlns:a16="http://schemas.microsoft.com/office/drawing/2014/main" id="{C58D103B-983A-59E4-E419-B4B4FDA7F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0315" y="2965280"/>
            <a:ext cx="11341894" cy="1901194"/>
          </a:xfrm>
        </p:spPr>
        <p:txBody>
          <a:bodyPr vert="horz" lIns="138257" tIns="69129" rIns="138257" bIns="69129" rtlCol="0" anchor="ctr">
            <a:normAutofit fontScale="90000"/>
          </a:bodyPr>
          <a:lstStyle/>
          <a:p>
            <a:r>
              <a:rPr lang="pt-BR" sz="4400" b="1" dirty="0">
                <a:latin typeface="Seaford" panose="00000500000000000000" pitchFamily="2" charset="0"/>
              </a:rPr>
              <a:t>O PAPEL DO PRÓ-GESTÃO NA GOVERNANÇA E TRANSPARÊNCIA DO RPPS</a:t>
            </a:r>
            <a:br>
              <a:rPr lang="pt-BR" sz="4400" b="1" dirty="0">
                <a:latin typeface="Seaford" panose="00000500000000000000" pitchFamily="2" charset="0"/>
              </a:rPr>
            </a:br>
            <a:r>
              <a:rPr lang="pt-BR" sz="4400" b="1" dirty="0">
                <a:latin typeface="Seaford" panose="00000500000000000000" pitchFamily="2" charset="0"/>
              </a:rPr>
              <a:t> IMPLEMENTANDO A VERSÃO 4.0 2026 </a:t>
            </a:r>
            <a:endParaRPr lang="pt-BR" sz="4400" b="1" dirty="0">
              <a:solidFill>
                <a:srgbClr val="2F332E"/>
              </a:solidFill>
              <a:latin typeface="Seaford" panose="00000500000000000000" pitchFamily="2" charset="0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A4A5B7B6-E5BC-93B2-6B6C-38EA037CA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0315" y="5212937"/>
            <a:ext cx="11341894" cy="1160381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rgbClr val="2F332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Abril de 2026</a:t>
            </a:r>
          </a:p>
        </p:txBody>
      </p:sp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0C3DA836-D5C2-CC43-D27C-ADD4928302EA}"/>
              </a:ext>
            </a:extLst>
          </p:cNvPr>
          <p:cNvGrpSpPr/>
          <p:nvPr/>
        </p:nvGrpSpPr>
        <p:grpSpPr>
          <a:xfrm>
            <a:off x="4321322" y="5023345"/>
            <a:ext cx="6547971" cy="156068"/>
            <a:chOff x="3483913" y="-20640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70705327-E282-231A-B186-0D03F88D65C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00D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05B8EDEA-3ED3-6CC5-0CBB-0245FB7E228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id="{E13AECFF-1F5C-E031-A4D7-9BE53678287A}"/>
                </a:ext>
              </a:extLst>
            </p:cNvPr>
            <p:cNvSpPr/>
            <p:nvPr/>
          </p:nvSpPr>
          <p:spPr>
            <a:xfrm>
              <a:off x="5177743" y="-20640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rgbClr val="FFD2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 dirty="0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0A47D375-11B7-6466-5B33-688D4D68D242}"/>
              </a:ext>
            </a:extLst>
          </p:cNvPr>
          <p:cNvGrpSpPr/>
          <p:nvPr/>
        </p:nvGrpSpPr>
        <p:grpSpPr>
          <a:xfrm>
            <a:off x="5750098" y="791417"/>
            <a:ext cx="3622328" cy="742760"/>
            <a:chOff x="0" y="4813301"/>
            <a:chExt cx="3143251" cy="644525"/>
          </a:xfrm>
        </p:grpSpPr>
        <p:sp>
          <p:nvSpPr>
            <p:cNvPr id="27" name="Freeform 173">
              <a:extLst>
                <a:ext uri="{FF2B5EF4-FFF2-40B4-BE49-F238E27FC236}">
                  <a16:creationId xmlns:a16="http://schemas.microsoft.com/office/drawing/2014/main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9" name="Freeform 175">
              <a:extLst>
                <a:ext uri="{FF2B5EF4-FFF2-40B4-BE49-F238E27FC236}">
                  <a16:creationId xmlns:a16="http://schemas.microsoft.com/office/drawing/2014/main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1" name="Freeform 177">
              <a:extLst>
                <a:ext uri="{FF2B5EF4-FFF2-40B4-BE49-F238E27FC236}">
                  <a16:creationId xmlns:a16="http://schemas.microsoft.com/office/drawing/2014/main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2" name="Freeform 178">
              <a:extLst>
                <a:ext uri="{FF2B5EF4-FFF2-40B4-BE49-F238E27FC236}">
                  <a16:creationId xmlns:a16="http://schemas.microsoft.com/office/drawing/2014/main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3" name="Freeform 179">
              <a:extLst>
                <a:ext uri="{FF2B5EF4-FFF2-40B4-BE49-F238E27FC236}">
                  <a16:creationId xmlns:a16="http://schemas.microsoft.com/office/drawing/2014/main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4" name="Freeform 180">
              <a:extLst>
                <a:ext uri="{FF2B5EF4-FFF2-40B4-BE49-F238E27FC236}">
                  <a16:creationId xmlns:a16="http://schemas.microsoft.com/office/drawing/2014/main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7" name="Freeform 183">
              <a:extLst>
                <a:ext uri="{FF2B5EF4-FFF2-40B4-BE49-F238E27FC236}">
                  <a16:creationId xmlns:a16="http://schemas.microsoft.com/office/drawing/2014/main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8" name="Freeform 184">
              <a:extLst>
                <a:ext uri="{FF2B5EF4-FFF2-40B4-BE49-F238E27FC236}">
                  <a16:creationId xmlns:a16="http://schemas.microsoft.com/office/drawing/2014/main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7" name="Freeform 193">
              <a:extLst>
                <a:ext uri="{FF2B5EF4-FFF2-40B4-BE49-F238E27FC236}">
                  <a16:creationId xmlns:a16="http://schemas.microsoft.com/office/drawing/2014/main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9" name="Freeform 195">
              <a:extLst>
                <a:ext uri="{FF2B5EF4-FFF2-40B4-BE49-F238E27FC236}">
                  <a16:creationId xmlns:a16="http://schemas.microsoft.com/office/drawing/2014/main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0" name="Freeform 196">
              <a:extLst>
                <a:ext uri="{FF2B5EF4-FFF2-40B4-BE49-F238E27FC236}">
                  <a16:creationId xmlns:a16="http://schemas.microsoft.com/office/drawing/2014/main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1" name="Freeform 197">
              <a:extLst>
                <a:ext uri="{FF2B5EF4-FFF2-40B4-BE49-F238E27FC236}">
                  <a16:creationId xmlns:a16="http://schemas.microsoft.com/office/drawing/2014/main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2" name="Freeform 198">
              <a:extLst>
                <a:ext uri="{FF2B5EF4-FFF2-40B4-BE49-F238E27FC236}">
                  <a16:creationId xmlns:a16="http://schemas.microsoft.com/office/drawing/2014/main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4" name="Freeform 200">
              <a:extLst>
                <a:ext uri="{FF2B5EF4-FFF2-40B4-BE49-F238E27FC236}">
                  <a16:creationId xmlns:a16="http://schemas.microsoft.com/office/drawing/2014/main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5" name="Freeform 201">
              <a:extLst>
                <a:ext uri="{FF2B5EF4-FFF2-40B4-BE49-F238E27FC236}">
                  <a16:creationId xmlns:a16="http://schemas.microsoft.com/office/drawing/2014/main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6" name="Freeform 202">
              <a:extLst>
                <a:ext uri="{FF2B5EF4-FFF2-40B4-BE49-F238E27FC236}">
                  <a16:creationId xmlns:a16="http://schemas.microsoft.com/office/drawing/2014/main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7" name="Freeform 203">
              <a:extLst>
                <a:ext uri="{FF2B5EF4-FFF2-40B4-BE49-F238E27FC236}">
                  <a16:creationId xmlns:a16="http://schemas.microsoft.com/office/drawing/2014/main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8" name="Freeform 204">
              <a:extLst>
                <a:ext uri="{FF2B5EF4-FFF2-40B4-BE49-F238E27FC236}">
                  <a16:creationId xmlns:a16="http://schemas.microsoft.com/office/drawing/2014/main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9" name="Freeform 206">
              <a:extLst>
                <a:ext uri="{FF2B5EF4-FFF2-40B4-BE49-F238E27FC236}">
                  <a16:creationId xmlns:a16="http://schemas.microsoft.com/office/drawing/2014/main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0" name="Freeform 207">
              <a:extLst>
                <a:ext uri="{FF2B5EF4-FFF2-40B4-BE49-F238E27FC236}">
                  <a16:creationId xmlns:a16="http://schemas.microsoft.com/office/drawing/2014/main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1" name="Freeform 208">
              <a:extLst>
                <a:ext uri="{FF2B5EF4-FFF2-40B4-BE49-F238E27FC236}">
                  <a16:creationId xmlns:a16="http://schemas.microsoft.com/office/drawing/2014/main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2" name="Freeform 209">
              <a:extLst>
                <a:ext uri="{FF2B5EF4-FFF2-40B4-BE49-F238E27FC236}">
                  <a16:creationId xmlns:a16="http://schemas.microsoft.com/office/drawing/2014/main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8" name="Freeform 211">
              <a:extLst>
                <a:ext uri="{FF2B5EF4-FFF2-40B4-BE49-F238E27FC236}">
                  <a16:creationId xmlns:a16="http://schemas.microsoft.com/office/drawing/2014/main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9" name="Freeform 212">
              <a:extLst>
                <a:ext uri="{FF2B5EF4-FFF2-40B4-BE49-F238E27FC236}">
                  <a16:creationId xmlns:a16="http://schemas.microsoft.com/office/drawing/2014/main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0" name="Freeform 213">
              <a:extLst>
                <a:ext uri="{FF2B5EF4-FFF2-40B4-BE49-F238E27FC236}">
                  <a16:creationId xmlns:a16="http://schemas.microsoft.com/office/drawing/2014/main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4" name="Freeform 214">
              <a:extLst>
                <a:ext uri="{FF2B5EF4-FFF2-40B4-BE49-F238E27FC236}">
                  <a16:creationId xmlns:a16="http://schemas.microsoft.com/office/drawing/2014/main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5" name="Freeform 215">
              <a:extLst>
                <a:ext uri="{FF2B5EF4-FFF2-40B4-BE49-F238E27FC236}">
                  <a16:creationId xmlns:a16="http://schemas.microsoft.com/office/drawing/2014/main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6" name="Freeform 216">
              <a:extLst>
                <a:ext uri="{FF2B5EF4-FFF2-40B4-BE49-F238E27FC236}">
                  <a16:creationId xmlns:a16="http://schemas.microsoft.com/office/drawing/2014/main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7" name="Freeform 217">
              <a:extLst>
                <a:ext uri="{FF2B5EF4-FFF2-40B4-BE49-F238E27FC236}">
                  <a16:creationId xmlns:a16="http://schemas.microsoft.com/office/drawing/2014/main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8" name="Freeform 218">
              <a:extLst>
                <a:ext uri="{FF2B5EF4-FFF2-40B4-BE49-F238E27FC236}">
                  <a16:creationId xmlns:a16="http://schemas.microsoft.com/office/drawing/2014/main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9" name="Rectangle 219">
              <a:extLst>
                <a:ext uri="{FF2B5EF4-FFF2-40B4-BE49-F238E27FC236}">
                  <a16:creationId xmlns:a16="http://schemas.microsoft.com/office/drawing/2014/main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05" name="Freeform 220">
              <a:extLst>
                <a:ext uri="{FF2B5EF4-FFF2-40B4-BE49-F238E27FC236}">
                  <a16:creationId xmlns:a16="http://schemas.microsoft.com/office/drawing/2014/main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06" name="Freeform 221">
              <a:extLst>
                <a:ext uri="{FF2B5EF4-FFF2-40B4-BE49-F238E27FC236}">
                  <a16:creationId xmlns:a16="http://schemas.microsoft.com/office/drawing/2014/main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4" name="Freeform 223">
              <a:extLst>
                <a:ext uri="{FF2B5EF4-FFF2-40B4-BE49-F238E27FC236}">
                  <a16:creationId xmlns:a16="http://schemas.microsoft.com/office/drawing/2014/main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7" name="Freeform 226">
              <a:extLst>
                <a:ext uri="{FF2B5EF4-FFF2-40B4-BE49-F238E27FC236}">
                  <a16:creationId xmlns:a16="http://schemas.microsoft.com/office/drawing/2014/main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9" name="Freeform 227">
              <a:extLst>
                <a:ext uri="{FF2B5EF4-FFF2-40B4-BE49-F238E27FC236}">
                  <a16:creationId xmlns:a16="http://schemas.microsoft.com/office/drawing/2014/main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0" name="Freeform 228">
              <a:extLst>
                <a:ext uri="{FF2B5EF4-FFF2-40B4-BE49-F238E27FC236}">
                  <a16:creationId xmlns:a16="http://schemas.microsoft.com/office/drawing/2014/main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1" name="Rectangle 229">
              <a:extLst>
                <a:ext uri="{FF2B5EF4-FFF2-40B4-BE49-F238E27FC236}">
                  <a16:creationId xmlns:a16="http://schemas.microsoft.com/office/drawing/2014/main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2" name="Rectangle 230">
              <a:extLst>
                <a:ext uri="{FF2B5EF4-FFF2-40B4-BE49-F238E27FC236}">
                  <a16:creationId xmlns:a16="http://schemas.microsoft.com/office/drawing/2014/main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3" name="Rectangle 231">
              <a:extLst>
                <a:ext uri="{FF2B5EF4-FFF2-40B4-BE49-F238E27FC236}">
                  <a16:creationId xmlns:a16="http://schemas.microsoft.com/office/drawing/2014/main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4" name="Rectangle 232">
              <a:extLst>
                <a:ext uri="{FF2B5EF4-FFF2-40B4-BE49-F238E27FC236}">
                  <a16:creationId xmlns:a16="http://schemas.microsoft.com/office/drawing/2014/main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5" name="Freeform 233">
              <a:extLst>
                <a:ext uri="{FF2B5EF4-FFF2-40B4-BE49-F238E27FC236}">
                  <a16:creationId xmlns:a16="http://schemas.microsoft.com/office/drawing/2014/main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6" name="Freeform 234">
              <a:extLst>
                <a:ext uri="{FF2B5EF4-FFF2-40B4-BE49-F238E27FC236}">
                  <a16:creationId xmlns:a16="http://schemas.microsoft.com/office/drawing/2014/main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7" name="Rectangle 235">
              <a:extLst>
                <a:ext uri="{FF2B5EF4-FFF2-40B4-BE49-F238E27FC236}">
                  <a16:creationId xmlns:a16="http://schemas.microsoft.com/office/drawing/2014/main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8" name="Rectangle 236">
              <a:extLst>
                <a:ext uri="{FF2B5EF4-FFF2-40B4-BE49-F238E27FC236}">
                  <a16:creationId xmlns:a16="http://schemas.microsoft.com/office/drawing/2014/main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9" name="Freeform 237">
              <a:extLst>
                <a:ext uri="{FF2B5EF4-FFF2-40B4-BE49-F238E27FC236}">
                  <a16:creationId xmlns:a16="http://schemas.microsoft.com/office/drawing/2014/main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0" name="Rectangle 238">
              <a:extLst>
                <a:ext uri="{FF2B5EF4-FFF2-40B4-BE49-F238E27FC236}">
                  <a16:creationId xmlns:a16="http://schemas.microsoft.com/office/drawing/2014/main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1" name="Freeform 239">
              <a:extLst>
                <a:ext uri="{FF2B5EF4-FFF2-40B4-BE49-F238E27FC236}">
                  <a16:creationId xmlns:a16="http://schemas.microsoft.com/office/drawing/2014/main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2" name="Freeform 240">
              <a:extLst>
                <a:ext uri="{FF2B5EF4-FFF2-40B4-BE49-F238E27FC236}">
                  <a16:creationId xmlns:a16="http://schemas.microsoft.com/office/drawing/2014/main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3" name="Rectangle 241">
              <a:extLst>
                <a:ext uri="{FF2B5EF4-FFF2-40B4-BE49-F238E27FC236}">
                  <a16:creationId xmlns:a16="http://schemas.microsoft.com/office/drawing/2014/main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4" name="Freeform 242">
              <a:extLst>
                <a:ext uri="{FF2B5EF4-FFF2-40B4-BE49-F238E27FC236}">
                  <a16:creationId xmlns:a16="http://schemas.microsoft.com/office/drawing/2014/main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5" name="Freeform 243">
              <a:extLst>
                <a:ext uri="{FF2B5EF4-FFF2-40B4-BE49-F238E27FC236}">
                  <a16:creationId xmlns:a16="http://schemas.microsoft.com/office/drawing/2014/main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6" name="Freeform 244">
              <a:extLst>
                <a:ext uri="{FF2B5EF4-FFF2-40B4-BE49-F238E27FC236}">
                  <a16:creationId xmlns:a16="http://schemas.microsoft.com/office/drawing/2014/main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7" name="Freeform 245">
              <a:extLst>
                <a:ext uri="{FF2B5EF4-FFF2-40B4-BE49-F238E27FC236}">
                  <a16:creationId xmlns:a16="http://schemas.microsoft.com/office/drawing/2014/main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8" name="Freeform 246">
              <a:extLst>
                <a:ext uri="{FF2B5EF4-FFF2-40B4-BE49-F238E27FC236}">
                  <a16:creationId xmlns:a16="http://schemas.microsoft.com/office/drawing/2014/main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9" name="Freeform 247">
              <a:extLst>
                <a:ext uri="{FF2B5EF4-FFF2-40B4-BE49-F238E27FC236}">
                  <a16:creationId xmlns:a16="http://schemas.microsoft.com/office/drawing/2014/main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0" name="Freeform 248">
              <a:extLst>
                <a:ext uri="{FF2B5EF4-FFF2-40B4-BE49-F238E27FC236}">
                  <a16:creationId xmlns:a16="http://schemas.microsoft.com/office/drawing/2014/main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1" name="Freeform 249">
              <a:extLst>
                <a:ext uri="{FF2B5EF4-FFF2-40B4-BE49-F238E27FC236}">
                  <a16:creationId xmlns:a16="http://schemas.microsoft.com/office/drawing/2014/main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2" name="Freeform 250">
              <a:extLst>
                <a:ext uri="{FF2B5EF4-FFF2-40B4-BE49-F238E27FC236}">
                  <a16:creationId xmlns:a16="http://schemas.microsoft.com/office/drawing/2014/main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3" name="Freeform 251">
              <a:extLst>
                <a:ext uri="{FF2B5EF4-FFF2-40B4-BE49-F238E27FC236}">
                  <a16:creationId xmlns:a16="http://schemas.microsoft.com/office/drawing/2014/main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4" name="Freeform 252">
              <a:extLst>
                <a:ext uri="{FF2B5EF4-FFF2-40B4-BE49-F238E27FC236}">
                  <a16:creationId xmlns:a16="http://schemas.microsoft.com/office/drawing/2014/main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5" name="Freeform 253">
              <a:extLst>
                <a:ext uri="{FF2B5EF4-FFF2-40B4-BE49-F238E27FC236}">
                  <a16:creationId xmlns:a16="http://schemas.microsoft.com/office/drawing/2014/main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6" name="Freeform 254">
              <a:extLst>
                <a:ext uri="{FF2B5EF4-FFF2-40B4-BE49-F238E27FC236}">
                  <a16:creationId xmlns:a16="http://schemas.microsoft.com/office/drawing/2014/main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7" name="Freeform 255">
              <a:extLst>
                <a:ext uri="{FF2B5EF4-FFF2-40B4-BE49-F238E27FC236}">
                  <a16:creationId xmlns:a16="http://schemas.microsoft.com/office/drawing/2014/main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8" name="Freeform 256">
              <a:extLst>
                <a:ext uri="{FF2B5EF4-FFF2-40B4-BE49-F238E27FC236}">
                  <a16:creationId xmlns:a16="http://schemas.microsoft.com/office/drawing/2014/main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9" name="Freeform 257">
              <a:extLst>
                <a:ext uri="{FF2B5EF4-FFF2-40B4-BE49-F238E27FC236}">
                  <a16:creationId xmlns:a16="http://schemas.microsoft.com/office/drawing/2014/main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0" name="Freeform 258">
              <a:extLst>
                <a:ext uri="{FF2B5EF4-FFF2-40B4-BE49-F238E27FC236}">
                  <a16:creationId xmlns:a16="http://schemas.microsoft.com/office/drawing/2014/main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1" name="Freeform 259">
              <a:extLst>
                <a:ext uri="{FF2B5EF4-FFF2-40B4-BE49-F238E27FC236}">
                  <a16:creationId xmlns:a16="http://schemas.microsoft.com/office/drawing/2014/main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2" name="Freeform 260">
              <a:extLst>
                <a:ext uri="{FF2B5EF4-FFF2-40B4-BE49-F238E27FC236}">
                  <a16:creationId xmlns:a16="http://schemas.microsoft.com/office/drawing/2014/main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grpSp>
        <p:nvGrpSpPr>
          <p:cNvPr id="118" name="Agrupar 117">
            <a:extLst>
              <a:ext uri="{FF2B5EF4-FFF2-40B4-BE49-F238E27FC236}">
                <a16:creationId xmlns:a16="http://schemas.microsoft.com/office/drawing/2014/main" id="{D2C2C2FD-D5CC-9C24-A1B3-E257F39C10FB}"/>
              </a:ext>
            </a:extLst>
          </p:cNvPr>
          <p:cNvGrpSpPr/>
          <p:nvPr/>
        </p:nvGrpSpPr>
        <p:grpSpPr>
          <a:xfrm>
            <a:off x="-29690" y="0"/>
            <a:ext cx="3093423" cy="1547696"/>
            <a:chOff x="7058026" y="1589088"/>
            <a:chExt cx="2493963" cy="1247775"/>
          </a:xfrm>
        </p:grpSpPr>
        <p:sp>
          <p:nvSpPr>
            <p:cNvPr id="153" name="Rectangle 55">
              <a:extLst>
                <a:ext uri="{FF2B5EF4-FFF2-40B4-BE49-F238E27FC236}">
                  <a16:creationId xmlns:a16="http://schemas.microsoft.com/office/drawing/2014/main" id="{FC8CC1D3-D9E1-760D-B7C0-613E89C2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4" name="Freeform 56">
              <a:extLst>
                <a:ext uri="{FF2B5EF4-FFF2-40B4-BE49-F238E27FC236}">
                  <a16:creationId xmlns:a16="http://schemas.microsoft.com/office/drawing/2014/main" id="{EDFDF1BF-4241-C3D4-078A-8542B4DBF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5" name="Rectangle 57">
              <a:extLst>
                <a:ext uri="{FF2B5EF4-FFF2-40B4-BE49-F238E27FC236}">
                  <a16:creationId xmlns:a16="http://schemas.microsoft.com/office/drawing/2014/main" id="{2F9D6705-5F3A-AAD2-5514-9FD692E99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6" name="Freeform 58">
              <a:extLst>
                <a:ext uri="{FF2B5EF4-FFF2-40B4-BE49-F238E27FC236}">
                  <a16:creationId xmlns:a16="http://schemas.microsoft.com/office/drawing/2014/main" id="{1775DA0B-5A02-606F-DC27-679B45B5A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7" name="Rectangle 59">
              <a:extLst>
                <a:ext uri="{FF2B5EF4-FFF2-40B4-BE49-F238E27FC236}">
                  <a16:creationId xmlns:a16="http://schemas.microsoft.com/office/drawing/2014/main" id="{19D25559-551D-81E0-B111-13E365766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8" name="Freeform 60">
              <a:extLst>
                <a:ext uri="{FF2B5EF4-FFF2-40B4-BE49-F238E27FC236}">
                  <a16:creationId xmlns:a16="http://schemas.microsoft.com/office/drawing/2014/main" id="{E7B3D224-5F65-77FD-F735-80494029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9" name="Oval 61">
              <a:extLst>
                <a:ext uri="{FF2B5EF4-FFF2-40B4-BE49-F238E27FC236}">
                  <a16:creationId xmlns:a16="http://schemas.microsoft.com/office/drawing/2014/main" id="{AB02BF26-C154-6811-6EC4-D2D6D78B8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0" name="Freeform 62">
              <a:extLst>
                <a:ext uri="{FF2B5EF4-FFF2-40B4-BE49-F238E27FC236}">
                  <a16:creationId xmlns:a16="http://schemas.microsoft.com/office/drawing/2014/main" id="{5ED57214-885C-7A9A-A53E-BCA69A927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1" name="Freeform 63">
              <a:extLst>
                <a:ext uri="{FF2B5EF4-FFF2-40B4-BE49-F238E27FC236}">
                  <a16:creationId xmlns:a16="http://schemas.microsoft.com/office/drawing/2014/main" id="{EB2C2DE6-C442-6F84-7E45-241D8BCDE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2" name="Freeform 64">
              <a:extLst>
                <a:ext uri="{FF2B5EF4-FFF2-40B4-BE49-F238E27FC236}">
                  <a16:creationId xmlns:a16="http://schemas.microsoft.com/office/drawing/2014/main" id="{9E447B3F-1987-FEDE-711E-DFF94008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3" name="Freeform 65">
              <a:extLst>
                <a:ext uri="{FF2B5EF4-FFF2-40B4-BE49-F238E27FC236}">
                  <a16:creationId xmlns:a16="http://schemas.microsoft.com/office/drawing/2014/main" id="{AE8EA14F-34D5-725F-6D9D-F8216B8A5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4" name="Freeform 66">
              <a:extLst>
                <a:ext uri="{FF2B5EF4-FFF2-40B4-BE49-F238E27FC236}">
                  <a16:creationId xmlns:a16="http://schemas.microsoft.com/office/drawing/2014/main" id="{C0A9D006-BF0A-ACE0-40B5-B85F0D762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5" name="Rectangle 67">
              <a:extLst>
                <a:ext uri="{FF2B5EF4-FFF2-40B4-BE49-F238E27FC236}">
                  <a16:creationId xmlns:a16="http://schemas.microsoft.com/office/drawing/2014/main" id="{D4B0DED0-7139-E943-C8B3-7EA25FA5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6" name="Freeform 68">
              <a:extLst>
                <a:ext uri="{FF2B5EF4-FFF2-40B4-BE49-F238E27FC236}">
                  <a16:creationId xmlns:a16="http://schemas.microsoft.com/office/drawing/2014/main" id="{9BBF18FC-97D6-F216-BC74-00A3D1906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sp>
        <p:nvSpPr>
          <p:cNvPr id="204" name="Freeform 56">
            <a:extLst>
              <a:ext uri="{FF2B5EF4-FFF2-40B4-BE49-F238E27FC236}">
                <a16:creationId xmlns:a16="http://schemas.microsoft.com/office/drawing/2014/main" id="{51575AF7-45AF-9BCF-40A1-0583AB48A0AA}"/>
              </a:ext>
            </a:extLst>
          </p:cNvPr>
          <p:cNvSpPr>
            <a:spLocks/>
          </p:cNvSpPr>
          <p:nvPr/>
        </p:nvSpPr>
        <p:spPr bwMode="auto">
          <a:xfrm>
            <a:off x="2391603" y="94617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206" name="Freeform 56">
            <a:extLst>
              <a:ext uri="{FF2B5EF4-FFF2-40B4-BE49-F238E27FC236}">
                <a16:creationId xmlns:a16="http://schemas.microsoft.com/office/drawing/2014/main" id="{6EB2DCA9-04E5-5246-3F91-127ECBA4EC4B}"/>
              </a:ext>
            </a:extLst>
          </p:cNvPr>
          <p:cNvSpPr>
            <a:spLocks/>
          </p:cNvSpPr>
          <p:nvPr/>
        </p:nvSpPr>
        <p:spPr bwMode="auto">
          <a:xfrm>
            <a:off x="2421295" y="8365455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F28F514D-F921-D044-969A-67EFCACF56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BA1721C-18A6-254F-53FB-FA04144FDF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95" y="2983186"/>
            <a:ext cx="2073461" cy="207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51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EAF434-612A-F8CC-5CAF-2BE18F248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F9370274-FA62-2B86-F1E5-92BAECD7C1E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33E7A9C8-CA3A-3C01-37E2-E12A63309860}"/>
              </a:ext>
            </a:extLst>
          </p:cNvPr>
          <p:cNvSpPr txBox="1"/>
          <p:nvPr/>
        </p:nvSpPr>
        <p:spPr>
          <a:xfrm>
            <a:off x="1538092" y="2304033"/>
            <a:ext cx="813690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 problema: </a:t>
            </a:r>
            <a:r>
              <a:rPr lang="pt-BR" sz="4000" b="1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Falta de processos</a:t>
            </a:r>
          </a:p>
        </p:txBody>
      </p:sp>
      <p:sp>
        <p:nvSpPr>
          <p:cNvPr id="2" name="Freeform 137">
            <a:extLst>
              <a:ext uri="{FF2B5EF4-FFF2-40B4-BE49-F238E27FC236}">
                <a16:creationId xmlns:a16="http://schemas.microsoft.com/office/drawing/2014/main" id="{19878E8E-00B0-7D6C-A0E0-A75BF3267162}"/>
              </a:ext>
            </a:extLst>
          </p:cNvPr>
          <p:cNvSpPr>
            <a:spLocks noEditPoints="1"/>
          </p:cNvSpPr>
          <p:nvPr/>
        </p:nvSpPr>
        <p:spPr bwMode="auto">
          <a:xfrm>
            <a:off x="1512590" y="1439937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8" name="Freeform 137">
            <a:extLst>
              <a:ext uri="{FF2B5EF4-FFF2-40B4-BE49-F238E27FC236}">
                <a16:creationId xmlns:a16="http://schemas.microsoft.com/office/drawing/2014/main" id="{878E899C-5B22-5447-4044-6783722C6FC7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9577486" y="3011919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992622"/>
          </a:solidFill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1" name="Freeform 137">
            <a:extLst>
              <a:ext uri="{FF2B5EF4-FFF2-40B4-BE49-F238E27FC236}">
                <a16:creationId xmlns:a16="http://schemas.microsoft.com/office/drawing/2014/main" id="{FD26F50C-40E0-6F88-B1B7-A5BE183EE845}"/>
              </a:ext>
            </a:extLst>
          </p:cNvPr>
          <p:cNvSpPr>
            <a:spLocks noEditPoints="1"/>
          </p:cNvSpPr>
          <p:nvPr/>
        </p:nvSpPr>
        <p:spPr bwMode="auto">
          <a:xfrm>
            <a:off x="1368574" y="3857480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2" name="Freeform 137">
            <a:extLst>
              <a:ext uri="{FF2B5EF4-FFF2-40B4-BE49-F238E27FC236}">
                <a16:creationId xmlns:a16="http://schemas.microsoft.com/office/drawing/2014/main" id="{D2A9FB7F-65EF-589C-AB7E-2D64E33B9DF3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5216391" y="6210184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992622"/>
          </a:solidFill>
          <a:ln w="19050">
            <a:solidFill>
              <a:srgbClr val="992622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52C1A790-AB15-3CBE-E068-F1DD9A097FE0}"/>
              </a:ext>
            </a:extLst>
          </p:cNvPr>
          <p:cNvSpPr txBox="1"/>
          <p:nvPr/>
        </p:nvSpPr>
        <p:spPr>
          <a:xfrm>
            <a:off x="1620602" y="4532133"/>
            <a:ext cx="11881320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falta de processos claros de gestão  de trabalho deixa equipes sobrecarregadas, sem priorizações e sem visibilidade de metas, transformando o dia a dia em uma correria interminável para apagar incêndios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1C2DCD6D-9C46-170F-F753-4B535AFBEE7C}"/>
              </a:ext>
            </a:extLst>
          </p:cNvPr>
          <p:cNvSpPr txBox="1"/>
          <p:nvPr/>
        </p:nvSpPr>
        <p:spPr>
          <a:xfrm>
            <a:off x="1685886" y="7920096"/>
            <a:ext cx="115932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500" b="1" dirty="0">
                <a:latin typeface="Segoe UI" panose="020B0502040204020203" pitchFamily="34" charset="0"/>
                <a:cs typeface="Segoe UI" panose="020B0502040204020203" pitchFamily="34" charset="0"/>
              </a:rPr>
              <a:t>Fonte: </a:t>
            </a:r>
            <a:r>
              <a:rPr lang="pt-BR" sz="2500" dirty="0" err="1">
                <a:latin typeface="Segoe UI" panose="020B0502040204020203" pitchFamily="34" charset="0"/>
                <a:cs typeface="Segoe UI" panose="020B0502040204020203" pitchFamily="34" charset="0"/>
              </a:rPr>
              <a:t>mindmaster_agile</a:t>
            </a:r>
            <a:r>
              <a:rPr lang="pt-BR" sz="2500" dirty="0">
                <a:latin typeface="Segoe UI" panose="020B0502040204020203" pitchFamily="34" charset="0"/>
                <a:cs typeface="Segoe UI" panose="020B0502040204020203" pitchFamily="34" charset="0"/>
              </a:rPr>
              <a:t>  </a:t>
            </a:r>
          </a:p>
        </p:txBody>
      </p:sp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E613CB51-650E-B139-13EE-905FADEAB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DA8DB1D-6974-6D1B-E2BC-F4CD94349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DC402AE5-0467-1A7C-F29B-AEEDEC0FA04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D8080D19-A08F-10D8-AD29-2805FE0B3ED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65FB58B-A989-F19C-744E-6AA2D934081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51110159-54C0-ABAF-2541-9B858C1F3F6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9E8D6DE8-2993-2EFE-16AC-59DF1A4209B4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49137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E8F930-60BA-8D8A-6F89-B10B26B722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3E69504-7E56-8990-2BC5-A7CA99558DF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CA7472E-095E-5D11-7F3A-32F3338F70E4}"/>
              </a:ext>
            </a:extLst>
          </p:cNvPr>
          <p:cNvSpPr txBox="1"/>
          <p:nvPr/>
        </p:nvSpPr>
        <p:spPr>
          <a:xfrm>
            <a:off x="792510" y="1428747"/>
            <a:ext cx="12435577" cy="7392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algn="just">
              <a:lnSpc>
                <a:spcPct val="150000"/>
              </a:lnSpc>
            </a:pPr>
            <a:r>
              <a:rPr lang="pt-BR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Incremento da taxa de administração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B964BF2-B86A-7F85-990A-F7B6C3B2832D}"/>
              </a:ext>
            </a:extLst>
          </p:cNvPr>
          <p:cNvSpPr txBox="1"/>
          <p:nvPr/>
        </p:nvSpPr>
        <p:spPr>
          <a:xfrm>
            <a:off x="504478" y="2397552"/>
            <a:ext cx="13105456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Artigo 84 § 4º A lei do ente federativo poderá autorizar que o percentual da taxa de administração seja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elevado em até 20%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exclusivamente para o custeio de despesas administrativas relacionadas a:  (MTP nº 1.837, de 30/06/2022)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I - obtenção e manutenção de certificação institucional no âmbito do Pró-Gestão RPPS, a ser obtida no prazo de 2 (dois) anos, contado da data da formalização da adesão ao programa, contemplando, entre outros, gastos referentes a: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a) preparação para a auditoria de certificação;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b) elaboração e execução do plano de trabalho para implantação do Pró-Gestão RPPS</a:t>
            </a: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FC9DBCA1-96CC-5066-CEA2-31CBB7509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E93C540-42E7-42FA-3B8C-6CC6829587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1914C4CF-7D1E-D4F3-6778-7D49AED9D553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F9EE93A-D0A7-E331-DE6F-8E065047622B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BFF9C1E-06A1-24C8-D959-7FE6428692A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FBD60791-0034-C454-C62C-7FCD51F417E9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977FC8D9-0567-372B-2213-EAA5EB14D91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289097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5A8B20-8D2F-E8F6-AD8C-2B19C73449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B0A4671-B844-7F82-612E-01B0FAFAB17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7B253A5-E62A-4C41-CDA6-3DEC8F4F74CB}"/>
              </a:ext>
            </a:extLst>
          </p:cNvPr>
          <p:cNvSpPr txBox="1"/>
          <p:nvPr/>
        </p:nvSpPr>
        <p:spPr>
          <a:xfrm>
            <a:off x="504478" y="998381"/>
            <a:ext cx="12435577" cy="82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algn="just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Incremento da taxa de administração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F09F4B5-E87D-A7CA-7131-D95FDA2D33FE}"/>
              </a:ext>
            </a:extLst>
          </p:cNvPr>
          <p:cNvSpPr txBox="1"/>
          <p:nvPr/>
        </p:nvSpPr>
        <p:spPr>
          <a:xfrm>
            <a:off x="504478" y="2397552"/>
            <a:ext cx="13105456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Artigo 84 § 4º A lei do ente federativo poderá autorizar que o percentual da taxa de administração seja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elevado em até 20%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exclusivamente para o custeio de despesas administrativas relacionadas a:  (MTP nº 1.837, de 30/06/2022)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I - obtenção e manutenção de certificação institucional no âmbito do Pró-Gestão RPPS, a ser obtida no prazo de 2 (dois) anos, contado da data da formalização da adesão ao programa, contemplando, entre outros, gastos referentes a: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a) preparação para a auditoria de certificação;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b) elaboração e execução do plano de trabalho para implantação do Pró-Gestão RPPS</a:t>
            </a: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F89A62B6-4A99-7A0C-C045-CE405DFF9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7DD4C70-9B67-4E2D-D8D8-DFAE27E8C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1788CBC7-5F94-DCC7-D4DE-120E1AD8A696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3150201-73E0-FC71-FA4E-59E14A9930F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BE243F0-6F93-B021-A82E-63D5F24EB70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108A70C2-976A-FAE6-A51A-CC88263B624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6F22C12-A987-2522-3279-835EF7265135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784754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EB73B-2A78-AFBB-7C77-55D2FE7C3C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8966D26F-EE8F-CFC8-B0C4-E072AC2283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2BFBF8B-D8A6-E49B-0D56-E519649B0578}"/>
              </a:ext>
            </a:extLst>
          </p:cNvPr>
          <p:cNvSpPr txBox="1"/>
          <p:nvPr/>
        </p:nvSpPr>
        <p:spPr>
          <a:xfrm>
            <a:off x="504478" y="998381"/>
            <a:ext cx="12435577" cy="820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algn="just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Incremento da taxa de administração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EC2EA60-4405-EFB6-C4BA-E155E2DD1349}"/>
              </a:ext>
            </a:extLst>
          </p:cNvPr>
          <p:cNvSpPr txBox="1"/>
          <p:nvPr/>
        </p:nvSpPr>
        <p:spPr>
          <a:xfrm>
            <a:off x="504478" y="2397552"/>
            <a:ext cx="13105456" cy="57092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base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c) cumprimento das ações previstas no programa inclusive aquisição de insumos materiais e tecnológicos necessários;</a:t>
            </a:r>
          </a:p>
          <a:p>
            <a:pPr algn="just" fontAlgn="base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d) auditoria de certificação, procedimentos periódicos de autoavaliação e auditoria de supervisão; e</a:t>
            </a:r>
          </a:p>
          <a:p>
            <a:pPr algn="just" fontAlgn="base"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e) processo de renovação ou de alteração do nível de certificação; e</a:t>
            </a:r>
          </a:p>
          <a:p>
            <a:pPr algn="just" fontAlgn="base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II - obtenção e manutenção de certificação pelos dirigentes da unidade gestora e membros dos conselhos deliberativo e fiscal e do comitê de investimentos do RPPS, contemplando, entre outros, gastos referentes a:</a:t>
            </a:r>
          </a:p>
          <a:p>
            <a:pPr algn="just" fontAlgn="base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a) preparação, obtenção e renovação da certificação; e</a:t>
            </a:r>
          </a:p>
          <a:p>
            <a:pPr algn="just" fontAlgn="base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b) capacitação e atualização dos gestores e membros dos conselhos e comitê.</a:t>
            </a:r>
          </a:p>
          <a:p>
            <a:pPr algn="just" fontAlgn="base">
              <a:spcAft>
                <a:spcPts val="1200"/>
              </a:spcAft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6A8278F-5725-E6F3-24AD-C1C388641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FDD31E7-4D13-DD5C-81AC-F3A8C78BB6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35FCEBB-25B1-73C1-1FE0-E489C8722FF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BC3372D-A4D4-FAA5-9B4B-8622581501F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779A914A-2818-B765-9EEF-04FE53D34C4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DBE1D609-4115-DB22-872B-EF6FB3FFDBD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9CE66EDF-EC4C-4CB1-9522-B7C4F204C87B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923358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0F7758B-BD44-231A-9D02-B54275EF03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478" y="1511945"/>
            <a:ext cx="13043178" cy="5397246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CONDIÇÕES PARA IMPLEMENTAÇÃO DO BÔNUS </a:t>
            </a:r>
          </a:p>
          <a:p>
            <a:pPr marL="0" indent="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20% da Taxa de Administração</a:t>
            </a:r>
          </a:p>
          <a:p>
            <a:pPr marL="457200" indent="-457200" algn="just">
              <a:spcBef>
                <a:spcPts val="372"/>
              </a:spcBef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Adequação aos novos parâmetros, mediante Lei, para ser aplicada no exercício subsequente;</a:t>
            </a:r>
          </a:p>
          <a:p>
            <a:pPr marL="457200" indent="-457200" algn="just">
              <a:spcBef>
                <a:spcPts val="0"/>
              </a:spcBef>
              <a:spcAft>
                <a:spcPts val="6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Prévia formalização da adesão ao Pró-Gestão RPPS e certificação em um dos níveis, no prazo máximo de 2 anos;</a:t>
            </a:r>
          </a:p>
          <a:p>
            <a:pPr marL="457200" indent="-457200" algn="just">
              <a:spcBef>
                <a:spcPts val="372"/>
              </a:spcBef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Não certificado no prazo de 2 anos, não poderá utilizar o bônus de 20% </a:t>
            </a:r>
          </a:p>
          <a:p>
            <a:pPr marL="457200" indent="-457200" algn="just">
              <a:spcBef>
                <a:spcPts val="372"/>
              </a:spcBef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(utilização indevida de recursos previdenciários caso utilize para outros meios senão os  propostos);</a:t>
            </a:r>
          </a:p>
          <a:p>
            <a:pPr marL="457200" indent="-457200" algn="just">
              <a:spcBef>
                <a:spcPts val="372"/>
              </a:spcBef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Voltará a utilizar no exercício subsequente em que o RPPS vier a obter a certificação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72E83A16-8CCF-4760-9ECA-E2774BC911B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21731242-72FE-E5A3-F057-CCE9E7A9C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8FE4A69-348A-1C46-ED55-351DE796B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5606F20B-FC3C-DA8E-609A-21602511DB0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707518D-55DF-1E82-9428-F20E655F4FD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AF97335F-2920-BE58-F604-33EC81B8F94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71014ECB-E330-AD4D-6E6E-B0D50F32F17E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711D9E11-6C68-D0E6-5BCA-D143D5F2140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534936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9654775-5199-9F52-3359-D052140A07EC}"/>
              </a:ext>
            </a:extLst>
          </p:cNvPr>
          <p:cNvSpPr txBox="1"/>
          <p:nvPr/>
        </p:nvSpPr>
        <p:spPr>
          <a:xfrm>
            <a:off x="758280" y="1779045"/>
            <a:ext cx="12773438" cy="58526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96326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MPS + TRIBUNAIS DE CONTAS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Os Tribunais de Contas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apoiam e  recomendam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certificação do Pró-Gestão como meio de governança.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b="1" u="sng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Facilita a auditoria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pois a maioria dos documentos estão publicados no portal do ente federativo.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Entes com Pro-Gestão chegam mais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fácil ao CRP administrativo 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Promove a profissionalização da gestão.</a:t>
            </a:r>
          </a:p>
          <a:p>
            <a:pPr marL="457200" indent="-45720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MPS lançou o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Guia Orientativo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para Novos Prefeitos, Gestores e Profissionais dos RPPS, destacando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importância da adesão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ao Pró-Gestão para a busca pelo CRP administrativo.</a:t>
            </a:r>
          </a:p>
          <a:p>
            <a:pPr defTabSz="1296326"/>
            <a:endParaRPr lang="pt-BR" sz="2532" dirty="0">
              <a:solidFill>
                <a:prstClr val="black"/>
              </a:solidFill>
              <a:latin typeface="Aptos" panose="02110004020202020204"/>
            </a:endParaRPr>
          </a:p>
        </p:txBody>
      </p:sp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1E33DD2C-1BCC-6E1D-408D-2B947AF76B1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D0E7C607-3941-289E-B7BD-98930E202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ECCAE06-F1B8-1BBD-884E-C28B21328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C59AAB1-C8EF-E6F9-C34B-C6D598E8810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678D0167-A977-69E8-CC37-18B1B97F349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C0E31BC-03DB-6FFC-F8EB-D45ADACB752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2AC31B87-2200-3FBD-3064-17E91C6D4B08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C4260FA-5127-EC2D-4E32-5CFAE5E1F7C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013629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32470" y="1923277"/>
            <a:ext cx="13849711" cy="17132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INCENTIVOS PARA A CERTIFICAÇÃO NO PRÓ-GESTÃO RPPS</a:t>
            </a:r>
          </a:p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versão 4.0</a:t>
            </a:r>
          </a:p>
          <a:p>
            <a:pPr algn="just">
              <a:spcBef>
                <a:spcPts val="372"/>
              </a:spcBef>
              <a:spcAft>
                <a:spcPts val="1488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As ações passam a ser fixas, passando a serem assim definidas:</a:t>
            </a: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CD787912-C7C3-7A5A-AF24-30BE001A38A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grpSp>
        <p:nvGrpSpPr>
          <p:cNvPr id="32" name="Agrupar 31">
            <a:extLst>
              <a:ext uri="{FF2B5EF4-FFF2-40B4-BE49-F238E27FC236}">
                <a16:creationId xmlns:a16="http://schemas.microsoft.com/office/drawing/2014/main" id="{2A78BB40-D685-1364-5DDE-EE16687D78AF}"/>
              </a:ext>
            </a:extLst>
          </p:cNvPr>
          <p:cNvGrpSpPr/>
          <p:nvPr/>
        </p:nvGrpSpPr>
        <p:grpSpPr>
          <a:xfrm>
            <a:off x="1224558" y="3980311"/>
            <a:ext cx="2160240" cy="2068138"/>
            <a:chOff x="1224558" y="3980311"/>
            <a:chExt cx="2160240" cy="2068138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77638C10-C9EF-FC10-90BD-4600D1A0C008}"/>
                </a:ext>
              </a:extLst>
            </p:cNvPr>
            <p:cNvSpPr/>
            <p:nvPr/>
          </p:nvSpPr>
          <p:spPr>
            <a:xfrm>
              <a:off x="1224558" y="4608289"/>
              <a:ext cx="2160240" cy="144016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ED9C26A9-C8B6-C14D-237F-9F5EFD1799A8}"/>
                </a:ext>
              </a:extLst>
            </p:cNvPr>
            <p:cNvSpPr/>
            <p:nvPr/>
          </p:nvSpPr>
          <p:spPr>
            <a:xfrm>
              <a:off x="1224558" y="3980311"/>
              <a:ext cx="2160240" cy="504056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6" name="CaixaDeTexto 5">
              <a:extLst>
                <a:ext uri="{FF2B5EF4-FFF2-40B4-BE49-F238E27FC236}">
                  <a16:creationId xmlns:a16="http://schemas.microsoft.com/office/drawing/2014/main" id="{CD608088-195B-007C-0244-957CC190C0F3}"/>
                </a:ext>
              </a:extLst>
            </p:cNvPr>
            <p:cNvSpPr txBox="1"/>
            <p:nvPr/>
          </p:nvSpPr>
          <p:spPr>
            <a:xfrm>
              <a:off x="1490455" y="3980311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</a:t>
              </a:r>
            </a:p>
          </p:txBody>
        </p:sp>
        <p:sp>
          <p:nvSpPr>
            <p:cNvPr id="7" name="CaixaDeTexto 6">
              <a:extLst>
                <a:ext uri="{FF2B5EF4-FFF2-40B4-BE49-F238E27FC236}">
                  <a16:creationId xmlns:a16="http://schemas.microsoft.com/office/drawing/2014/main" id="{340C3124-9AD7-7324-937E-415162543EDD}"/>
                </a:ext>
              </a:extLst>
            </p:cNvPr>
            <p:cNvSpPr txBox="1"/>
            <p:nvPr/>
          </p:nvSpPr>
          <p:spPr>
            <a:xfrm>
              <a:off x="1512590" y="4848178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18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81C9F998-699E-43A0-0F01-52A4E5A90A53}"/>
              </a:ext>
            </a:extLst>
          </p:cNvPr>
          <p:cNvGrpSpPr/>
          <p:nvPr/>
        </p:nvGrpSpPr>
        <p:grpSpPr>
          <a:xfrm>
            <a:off x="4064251" y="3980311"/>
            <a:ext cx="2160240" cy="2068138"/>
            <a:chOff x="3719496" y="4032225"/>
            <a:chExt cx="2160240" cy="2068138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B462F7E-A2C0-A504-DE60-9DE82F9ABE2E}"/>
                </a:ext>
              </a:extLst>
            </p:cNvPr>
            <p:cNvSpPr/>
            <p:nvPr/>
          </p:nvSpPr>
          <p:spPr>
            <a:xfrm>
              <a:off x="3719496" y="4660203"/>
              <a:ext cx="2160240" cy="144016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523048CF-DA8D-B6C4-F056-9B78346C2F83}"/>
                </a:ext>
              </a:extLst>
            </p:cNvPr>
            <p:cNvSpPr/>
            <p:nvPr/>
          </p:nvSpPr>
          <p:spPr>
            <a:xfrm>
              <a:off x="3719496" y="4032225"/>
              <a:ext cx="2160240" cy="5040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10" name="CaixaDeTexto 9">
              <a:extLst>
                <a:ext uri="{FF2B5EF4-FFF2-40B4-BE49-F238E27FC236}">
                  <a16:creationId xmlns:a16="http://schemas.microsoft.com/office/drawing/2014/main" id="{0F868AFC-93B1-E6A1-4333-A9B8F664FE7D}"/>
                </a:ext>
              </a:extLst>
            </p:cNvPr>
            <p:cNvSpPr txBox="1"/>
            <p:nvPr/>
          </p:nvSpPr>
          <p:spPr>
            <a:xfrm>
              <a:off x="3985393" y="4032225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II</a:t>
              </a:r>
            </a:p>
          </p:txBody>
        </p:sp>
        <p:sp>
          <p:nvSpPr>
            <p:cNvPr id="11" name="CaixaDeTexto 10">
              <a:extLst>
                <a:ext uri="{FF2B5EF4-FFF2-40B4-BE49-F238E27FC236}">
                  <a16:creationId xmlns:a16="http://schemas.microsoft.com/office/drawing/2014/main" id="{FC3F6AAB-F3C6-A57C-32D8-33F98A91B3C1}"/>
                </a:ext>
              </a:extLst>
            </p:cNvPr>
            <p:cNvSpPr txBox="1"/>
            <p:nvPr/>
          </p:nvSpPr>
          <p:spPr>
            <a:xfrm>
              <a:off x="4007528" y="4900092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20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4" name="Agrupar 33">
            <a:extLst>
              <a:ext uri="{FF2B5EF4-FFF2-40B4-BE49-F238E27FC236}">
                <a16:creationId xmlns:a16="http://schemas.microsoft.com/office/drawing/2014/main" id="{E275AA68-4F9E-04B4-9CEB-A72E929612EF}"/>
              </a:ext>
            </a:extLst>
          </p:cNvPr>
          <p:cNvGrpSpPr/>
          <p:nvPr/>
        </p:nvGrpSpPr>
        <p:grpSpPr>
          <a:xfrm>
            <a:off x="6903944" y="3980311"/>
            <a:ext cx="2160240" cy="2068138"/>
            <a:chOff x="6180094" y="4028450"/>
            <a:chExt cx="2160240" cy="2068138"/>
          </a:xfrm>
        </p:grpSpPr>
        <p:sp>
          <p:nvSpPr>
            <p:cNvPr id="24" name="Retângulo 23">
              <a:extLst>
                <a:ext uri="{FF2B5EF4-FFF2-40B4-BE49-F238E27FC236}">
                  <a16:creationId xmlns:a16="http://schemas.microsoft.com/office/drawing/2014/main" id="{CD406002-5C9C-FEAB-2731-FC333AF317C7}"/>
                </a:ext>
              </a:extLst>
            </p:cNvPr>
            <p:cNvSpPr/>
            <p:nvPr/>
          </p:nvSpPr>
          <p:spPr>
            <a:xfrm>
              <a:off x="6180094" y="4656428"/>
              <a:ext cx="2160240" cy="144016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145D34DC-0476-707D-5BC7-74B6273EF248}"/>
                </a:ext>
              </a:extLst>
            </p:cNvPr>
            <p:cNvSpPr/>
            <p:nvPr/>
          </p:nvSpPr>
          <p:spPr>
            <a:xfrm>
              <a:off x="6180094" y="4028450"/>
              <a:ext cx="2160240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26" name="CaixaDeTexto 25">
              <a:extLst>
                <a:ext uri="{FF2B5EF4-FFF2-40B4-BE49-F238E27FC236}">
                  <a16:creationId xmlns:a16="http://schemas.microsoft.com/office/drawing/2014/main" id="{F12287DE-86EC-4F65-53DB-55B15710E8F4}"/>
                </a:ext>
              </a:extLst>
            </p:cNvPr>
            <p:cNvSpPr txBox="1"/>
            <p:nvPr/>
          </p:nvSpPr>
          <p:spPr>
            <a:xfrm>
              <a:off x="6445991" y="4028450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III</a:t>
              </a:r>
            </a:p>
          </p:txBody>
        </p:sp>
        <p:sp>
          <p:nvSpPr>
            <p:cNvPr id="27" name="CaixaDeTexto 26">
              <a:extLst>
                <a:ext uri="{FF2B5EF4-FFF2-40B4-BE49-F238E27FC236}">
                  <a16:creationId xmlns:a16="http://schemas.microsoft.com/office/drawing/2014/main" id="{9E2202F4-BF14-A07B-0DFF-6DA02568A57B}"/>
                </a:ext>
              </a:extLst>
            </p:cNvPr>
            <p:cNvSpPr txBox="1"/>
            <p:nvPr/>
          </p:nvSpPr>
          <p:spPr>
            <a:xfrm>
              <a:off x="6468126" y="4896317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22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8D3965F1-CA99-93C2-5FD4-955241938411}"/>
              </a:ext>
            </a:extLst>
          </p:cNvPr>
          <p:cNvGrpSpPr/>
          <p:nvPr/>
        </p:nvGrpSpPr>
        <p:grpSpPr>
          <a:xfrm>
            <a:off x="9721502" y="3980311"/>
            <a:ext cx="2182375" cy="2068138"/>
            <a:chOff x="9721502" y="4148597"/>
            <a:chExt cx="2182375" cy="2068138"/>
          </a:xfrm>
        </p:grpSpPr>
        <p:sp>
          <p:nvSpPr>
            <p:cNvPr id="28" name="Retângulo 27">
              <a:extLst>
                <a:ext uri="{FF2B5EF4-FFF2-40B4-BE49-F238E27FC236}">
                  <a16:creationId xmlns:a16="http://schemas.microsoft.com/office/drawing/2014/main" id="{B0120D06-80DE-033D-33DF-8F0055D13E7E}"/>
                </a:ext>
              </a:extLst>
            </p:cNvPr>
            <p:cNvSpPr/>
            <p:nvPr/>
          </p:nvSpPr>
          <p:spPr>
            <a:xfrm>
              <a:off x="9743637" y="4776575"/>
              <a:ext cx="2160240" cy="14401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29" name="Retângulo 28">
              <a:extLst>
                <a:ext uri="{FF2B5EF4-FFF2-40B4-BE49-F238E27FC236}">
                  <a16:creationId xmlns:a16="http://schemas.microsoft.com/office/drawing/2014/main" id="{69EB5FA4-D211-97C4-E984-46E219CE7BA6}"/>
                </a:ext>
              </a:extLst>
            </p:cNvPr>
            <p:cNvSpPr/>
            <p:nvPr/>
          </p:nvSpPr>
          <p:spPr>
            <a:xfrm>
              <a:off x="9721502" y="4148597"/>
              <a:ext cx="2160240" cy="50405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dirty="0"/>
                <a:t> </a:t>
              </a:r>
            </a:p>
          </p:txBody>
        </p:sp>
        <p:sp>
          <p:nvSpPr>
            <p:cNvPr id="30" name="CaixaDeTexto 29">
              <a:extLst>
                <a:ext uri="{FF2B5EF4-FFF2-40B4-BE49-F238E27FC236}">
                  <a16:creationId xmlns:a16="http://schemas.microsoft.com/office/drawing/2014/main" id="{63453FBA-9A9E-E9F0-B462-097127C32F8F}"/>
                </a:ext>
              </a:extLst>
            </p:cNvPr>
            <p:cNvSpPr txBox="1"/>
            <p:nvPr/>
          </p:nvSpPr>
          <p:spPr>
            <a:xfrm>
              <a:off x="10009534" y="4148597"/>
              <a:ext cx="1728192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Nível IV</a:t>
              </a:r>
            </a:p>
          </p:txBody>
        </p:sp>
        <p:sp>
          <p:nvSpPr>
            <p:cNvPr id="31" name="CaixaDeTexto 30">
              <a:extLst>
                <a:ext uri="{FF2B5EF4-FFF2-40B4-BE49-F238E27FC236}">
                  <a16:creationId xmlns:a16="http://schemas.microsoft.com/office/drawing/2014/main" id="{8CCB5FAD-F9B9-EEE6-CEC6-60D75A276ACB}"/>
                </a:ext>
              </a:extLst>
            </p:cNvPr>
            <p:cNvSpPr txBox="1"/>
            <p:nvPr/>
          </p:nvSpPr>
          <p:spPr>
            <a:xfrm>
              <a:off x="10031669" y="5016464"/>
              <a:ext cx="158417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pt-BR" b="1" dirty="0">
                  <a:latin typeface="Seaford" panose="00000500000000000000" pitchFamily="2" charset="0"/>
                </a:rPr>
                <a:t>24</a:t>
              </a:r>
            </a:p>
            <a:p>
              <a:pPr algn="ctr"/>
              <a:r>
                <a:rPr lang="pt-BR" b="1" dirty="0">
                  <a:latin typeface="Seaford" panose="00000500000000000000" pitchFamily="2" charset="0"/>
                </a:rPr>
                <a:t>Ações</a:t>
              </a:r>
            </a:p>
          </p:txBody>
        </p:sp>
      </p:grpSp>
      <p:sp>
        <p:nvSpPr>
          <p:cNvPr id="37" name="CaixaDeTexto 36">
            <a:extLst>
              <a:ext uri="{FF2B5EF4-FFF2-40B4-BE49-F238E27FC236}">
                <a16:creationId xmlns:a16="http://schemas.microsoft.com/office/drawing/2014/main" id="{18F862EB-18AB-544E-1F30-11E68A4716A5}"/>
              </a:ext>
            </a:extLst>
          </p:cNvPr>
          <p:cNvSpPr txBox="1"/>
          <p:nvPr/>
        </p:nvSpPr>
        <p:spPr>
          <a:xfrm>
            <a:off x="1588187" y="6672541"/>
            <a:ext cx="1153827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da certificação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deverá ser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da realização da auditoria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da certificação,  a fim de evitar lapsos por conta da burocracia relacionada à emissão da certificação</a:t>
            </a:r>
          </a:p>
        </p:txBody>
      </p:sp>
      <p:sp>
        <p:nvSpPr>
          <p:cNvPr id="40" name="Espaço Reservado para Número de Slide 3">
            <a:extLst>
              <a:ext uri="{FF2B5EF4-FFF2-40B4-BE49-F238E27FC236}">
                <a16:creationId xmlns:a16="http://schemas.microsoft.com/office/drawing/2014/main" id="{4E4CE4A5-96CD-40F6-740B-42ACFDF7B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1" name="Picture 2">
            <a:extLst>
              <a:ext uri="{FF2B5EF4-FFF2-40B4-BE49-F238E27FC236}">
                <a16:creationId xmlns:a16="http://schemas.microsoft.com/office/drawing/2014/main" id="{A525084D-C405-1356-553C-9BC2E9B4B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Agrupar 11">
            <a:extLst>
              <a:ext uri="{FF2B5EF4-FFF2-40B4-BE49-F238E27FC236}">
                <a16:creationId xmlns:a16="http://schemas.microsoft.com/office/drawing/2014/main" id="{A8EE42FA-BDA1-7F2F-1118-AB64ADC159B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50CE05D-5E3B-1CBF-FAF0-375B28CE8FB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F7DA0BF7-D012-4755-C6E1-68A3782E4B5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ABDDEB28-6DC8-7D3E-FD90-05FBD0C5151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E914C328-5969-82EB-76D6-FE66ADAD8DB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43302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>
            <a:extLst>
              <a:ext uri="{FF2B5EF4-FFF2-40B4-BE49-F238E27FC236}">
                <a16:creationId xmlns:a16="http://schemas.microsoft.com/office/drawing/2014/main" id="{4138F002-0A2D-AF94-FC53-37505DD9CC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738415"/>
              </p:ext>
            </p:extLst>
          </p:nvPr>
        </p:nvGraphicFramePr>
        <p:xfrm>
          <a:off x="691166" y="2017036"/>
          <a:ext cx="13275026" cy="4693920"/>
        </p:xfrm>
        <a:graphic>
          <a:graphicData uri="http://schemas.openxmlformats.org/drawingml/2006/table">
            <a:tbl>
              <a:tblPr firstRow="1" firstCol="1" bandRow="1">
                <a:tableStyleId>{9D7B26C5-4107-4FEC-AEDC-1716B250A1EF}</a:tableStyleId>
              </a:tblPr>
              <a:tblGrid>
                <a:gridCol w="6654072">
                  <a:extLst>
                    <a:ext uri="{9D8B030D-6E8A-4147-A177-3AD203B41FA5}">
                      <a16:colId xmlns:a16="http://schemas.microsoft.com/office/drawing/2014/main" val="216393843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4040721645"/>
                    </a:ext>
                  </a:extLst>
                </a:gridCol>
                <a:gridCol w="2948546">
                  <a:extLst>
                    <a:ext uri="{9D8B030D-6E8A-4147-A177-3AD203B41FA5}">
                      <a16:colId xmlns:a16="http://schemas.microsoft.com/office/drawing/2014/main" val="386620971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Controles Internos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Governança Corporativa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solidFill>
                            <a:srgbClr val="992622"/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Educação Previdenciária</a:t>
                      </a:r>
                      <a:endParaRPr lang="pt-BR" sz="2200" dirty="0">
                        <a:solidFill>
                          <a:srgbClr val="992622"/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/>
                </a:tc>
                <a:extLst>
                  <a:ext uri="{0D108BD9-81ED-4DB2-BD59-A6C34878D82A}">
                    <a16:rowId xmlns:a16="http://schemas.microsoft.com/office/drawing/2014/main" val="3209238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Mapeamento das Atividades das Áreas de Atuação do RPPS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Relatório de Governança Corporativa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Ações de Diálogo com os Segurados e a Sociedade</a:t>
                      </a:r>
                    </a:p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 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77702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Manualização das Atividades das Áreas de Atuação do RPPS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Planejamento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dirty="0"/>
                    </a:p>
                  </a:txBody>
                  <a:tcPr marL="55134" marR="55134" marT="0" marB="0" anchor="ctr"/>
                </a:tc>
                <a:extLst>
                  <a:ext uri="{0D108BD9-81ED-4DB2-BD59-A6C34878D82A}">
                    <a16:rowId xmlns:a16="http://schemas.microsoft.com/office/drawing/2014/main" val="9131815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Certificação dos Dirigentes, Membros dos Conselhos Deliberativo e Fiscal, do Responsável pela Gestão das aplicações dos Recursos e Membros do Comitê de Investimentos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Relatório de Gestão Atuarial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92983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Estrutura de Controle Interno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Política de Investimentos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466513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pt-PT" sz="2200" b="1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Gestão e Controle da Base de Dados Cadastrais dos Servidores Públicos, Aposentados e Pensionistas</a:t>
                      </a:r>
                      <a:endParaRPr lang="pt-BR" sz="2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Comitê de Investimentos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07361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just">
                        <a:buNone/>
                      </a:pP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goe UI" panose="020B0502040204020203" pitchFamily="34" charset="0"/>
                          <a:cs typeface="Segoe UI" panose="020B0502040204020203" pitchFamily="34" charset="0"/>
                        </a:rPr>
                        <a:t>Transparência</a:t>
                      </a:r>
                      <a:endParaRPr lang="pt-BR" sz="2200" dirty="0">
                        <a:effectLst/>
                        <a:latin typeface="Segoe UI" panose="020B0502040204020203" pitchFamily="34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22295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pt-PT" sz="2200" dirty="0">
                          <a:effectLst/>
                          <a:latin typeface="Seaford" panose="00000500000000000000" pitchFamily="2" charset="0"/>
                          <a:cs typeface="Segoe UI" panose="020B0502040204020203" pitchFamily="34" charset="0"/>
                        </a:rPr>
                        <a:t>Diretoria Executiva</a:t>
                      </a:r>
                      <a:endParaRPr lang="pt-BR" sz="2200" dirty="0">
                        <a:effectLst/>
                        <a:latin typeface="Seaford" panose="00000500000000000000" pitchFamily="2" charset="0"/>
                        <a:ea typeface="Calibri" panose="020F0502020204030204" pitchFamily="34" charset="0"/>
                        <a:cs typeface="Segoe UI" panose="020B0502040204020203" pitchFamily="34" charset="0"/>
                      </a:endParaRPr>
                    </a:p>
                  </a:txBody>
                  <a:tcPr marL="55134" marR="55134" marT="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8401131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A2E1ED06-C3F5-3696-0862-27FF68C0EDE7}"/>
              </a:ext>
            </a:extLst>
          </p:cNvPr>
          <p:cNvSpPr txBox="1"/>
          <p:nvPr/>
        </p:nvSpPr>
        <p:spPr>
          <a:xfrm>
            <a:off x="1156333" y="952668"/>
            <a:ext cx="102444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Ações obrigatórias para todos os níveis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918FE3-6053-E9CA-3798-46DC42921DE5}"/>
              </a:ext>
            </a:extLst>
          </p:cNvPr>
          <p:cNvSpPr txBox="1"/>
          <p:nvPr/>
        </p:nvSpPr>
        <p:spPr>
          <a:xfrm>
            <a:off x="1140195" y="7393259"/>
            <a:ext cx="111269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algn="just"/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ação “Comitê de Investimentos”</a:t>
            </a:r>
            <a:r>
              <a:rPr lang="pt-BR" sz="3000" b="1" dirty="0">
                <a:solidFill>
                  <a:srgbClr val="C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é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dispensada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para os RPPS </a:t>
            </a:r>
            <a:r>
              <a:rPr lang="pt-BR" sz="3000" b="1" u="sng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enquadrados no art. 280</a:t>
            </a:r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da Portaria MTP nº 1.467/2022</a:t>
            </a: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CDD516D9-A2F0-850B-ED46-FB3A80D90DA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AF155E05-9AF8-1576-6B1F-60F31A8ECE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871A7C8-EA4C-AAA1-6F2D-762D2DB3A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5BC4339E-ECB4-16F1-641B-3356213295B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7B09B6CF-AFBE-35C6-2869-EFCA853A67D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29BC84C-65E1-6B11-5B3B-EE40FD3CB2A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565AE83A-F0ED-F730-0F9F-FE571BBE878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2E943310-30BD-D75C-0D2A-B03DE4DE728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2277234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F3A3B7B8-3BB5-21BF-BB56-A6D2E3C33E9A}"/>
              </a:ext>
            </a:extLst>
          </p:cNvPr>
          <p:cNvSpPr txBox="1"/>
          <p:nvPr/>
        </p:nvSpPr>
        <p:spPr>
          <a:xfrm>
            <a:off x="945157" y="868772"/>
            <a:ext cx="10825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MANUAL COM DIVERSAS MELHORIAS </a:t>
            </a: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ALTERAÇÕES VERSÃO 4.0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E2DE52E2-C3B5-9CE3-F8C1-C9DE963DB114}"/>
              </a:ext>
            </a:extLst>
          </p:cNvPr>
          <p:cNvSpPr txBox="1"/>
          <p:nvPr/>
        </p:nvSpPr>
        <p:spPr>
          <a:xfrm>
            <a:off x="945157" y="2062708"/>
            <a:ext cx="12880802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Auditoria de Certificação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Após a obtenção da certificação, a entidade certificadora registrará no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Cadprev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o termo de concessão e o certificado correspondente.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homologação pela SRPC ocorrerá após a verificação das informações relativas às auditorias e da documentação enviada.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Para fins de controle e divulgação, será considerada como data da certificação a data de realização da auditoria.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Esse procedimento evita defasagens decorrentes do trâmite de emissão da certificação.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ente pode buscar a mudança de nível sem necessidade de aguardar um ano.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53C551F2-801C-8468-AE83-41D54FEEAFD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78FC2AD8-212E-78C6-0581-664D1E235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18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E83DAFB7-FFDF-B3EC-B5FB-F23ABC5B62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CC3E701F-106F-CE3B-C0D4-83EFC520B42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6ED84F0-08B5-92C1-2DD2-38C89F17501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7401AE39-AEDB-2487-1199-35F72BEBB26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F527160D-A7E6-97F1-EACF-2967AB97A17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316D0F1-BBB9-FB39-4240-FE830EAED0F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158054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2854EA-3B14-7E2C-371B-A7F5247F4F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FDE9B70D-B1F9-EF27-C8E1-65516F9A85AF}"/>
              </a:ext>
            </a:extLst>
          </p:cNvPr>
          <p:cNvSpPr txBox="1"/>
          <p:nvPr/>
        </p:nvSpPr>
        <p:spPr>
          <a:xfrm>
            <a:off x="1080542" y="950678"/>
            <a:ext cx="75612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ALTERAÇÕES VERSÃO 4.0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F9E5778-7899-0F35-FF31-22949A0C3E64}"/>
              </a:ext>
            </a:extLst>
          </p:cNvPr>
          <p:cNvSpPr txBox="1"/>
          <p:nvPr/>
        </p:nvSpPr>
        <p:spPr>
          <a:xfrm>
            <a:off x="769629" y="2097800"/>
            <a:ext cx="13583267" cy="6266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entidade certificadora e entes federativos devem ficar atentos aos seguintes pontos: </a:t>
            </a:r>
          </a:p>
          <a:p>
            <a:pPr marL="131538" indent="567111" algn="just"/>
            <a:endParaRPr lang="pt-BR" sz="2977" dirty="0">
              <a:latin typeface="Aptos" panose="020B0004020202020204" pitchFamily="34" charset="0"/>
              <a:ea typeface="Calibri" panose="020F0502020204030204" pitchFamily="34" charset="0"/>
            </a:endParaRPr>
          </a:p>
          <a:p>
            <a:pPr marL="425333" indent="-425333" algn="just">
              <a:lnSpc>
                <a:spcPct val="107000"/>
              </a:lnSpc>
              <a:spcAft>
                <a:spcPts val="992"/>
              </a:spcAft>
              <a:buFont typeface="+mj-lt"/>
              <a:buAutoNum type="alphaLcParenR"/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Data de vencimento da certificação: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 fim de não perder a certificação, que pode ocasionar desenquadramento de investimentos vinculados e redução da nota do ISP; </a:t>
            </a:r>
          </a:p>
          <a:p>
            <a:pPr marL="425333" indent="-425333" algn="just">
              <a:lnSpc>
                <a:spcPct val="107000"/>
              </a:lnSpc>
              <a:spcAft>
                <a:spcPts val="992"/>
              </a:spcAft>
              <a:buFont typeface="+mj-lt"/>
              <a:buAutoNum type="alphaLcParenR"/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Atentar ao monitoramento das ações: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preparar as ações que visam a mudança de nível, se for o caso; e </a:t>
            </a:r>
            <a:endParaRPr lang="pt-BR" sz="30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425333" indent="-425333" algn="just">
              <a:lnSpc>
                <a:spcPct val="107000"/>
              </a:lnSpc>
              <a:buFont typeface="+mj-lt"/>
              <a:buAutoNum type="alphaLcParenR"/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Providenciar o contrato:</a:t>
            </a:r>
            <a:r>
              <a:rPr lang="pt-PT" sz="3000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com a entidade certificadora credenciada com antecedência para que a auditoria seja realizada antes do prazo de vencimento da certificação.</a:t>
            </a:r>
            <a:endParaRPr lang="pt-BR" sz="30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R="166983" algn="just">
              <a:lnSpc>
                <a:spcPct val="102000"/>
              </a:lnSpc>
              <a:spcBef>
                <a:spcPts val="372"/>
              </a:spcBef>
            </a:pPr>
            <a:r>
              <a:rPr lang="pt-PT" sz="2977" dirty="0"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pt-BR" sz="2977" dirty="0">
              <a:latin typeface="Aptos" panose="020B0004020202020204" pitchFamily="34" charset="0"/>
              <a:ea typeface="Calibri" panose="020F050202020403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3BAF44E8-9549-E27B-4A72-5DAAEF0A866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75762D39-9621-E2F3-762C-295830584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19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9CBE1B5-76F5-51F4-7244-94E3F3B99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46ED134F-DD7F-8A64-2479-CA3532BDD36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6CBF7284-5860-2B0D-4A89-C226313B10A3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C3DEEF0-11CA-49AD-CEE3-060F9CA94D1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E5953CA-AE2E-ED9B-A85C-187E25F10C38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0CDDBDC-2EDA-5AF6-24A4-16008DFA634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67710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9E2840-4531-B517-FE51-172147182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839148D-08EA-B33F-D97F-CAA8FA999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67E62B4-688F-09E7-4E2F-C6B7D903EC40}"/>
              </a:ext>
            </a:extLst>
          </p:cNvPr>
          <p:cNvSpPr/>
          <p:nvPr/>
        </p:nvSpPr>
        <p:spPr>
          <a:xfrm>
            <a:off x="620906" y="581909"/>
            <a:ext cx="13309618" cy="8494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CERTIFICAÇÕES: Pilares da Profissionalização dos RPPS</a:t>
            </a:r>
          </a:p>
          <a:p>
            <a:pPr marL="567111" indent="-567111" algn="just">
              <a:buFont typeface="Wingdings" panose="05000000000000000000" pitchFamily="2" charset="2"/>
              <a:buChar char="ü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v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Certificação Institucional do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Pró-Gestão RPPS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Certificação dos Profissionais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dos RPPS se complementam no fortalecimento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gestão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governança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eficiência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e da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transparência da gestão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dos RPPS.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Pró-Gestão RPPS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Promove o aprimoramento dos processos de trabalho da UG do RPPS, com foco na melhoria de seus controles internos, da governança corporativa, da educação previdenciária e a transparência da gestão.</a:t>
            </a: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300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0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30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3000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BE02146F-7C58-91FD-E0B0-96C7C63DB3B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D65F43B4-D304-D9D6-B1BE-D00F5F4D336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5C3111F-FAA1-FDD2-2BD7-7C627E0F72A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207BCCB4-65B2-A860-88D7-FDE39C68CFA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8574C3E-8A2B-DFAF-A6EB-D086DA0C2BC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A18394C-98DC-AE41-71EC-3CEF25E6922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pic>
        <p:nvPicPr>
          <p:cNvPr id="6" name="Picture 2">
            <a:extLst>
              <a:ext uri="{FF2B5EF4-FFF2-40B4-BE49-F238E27FC236}">
                <a16:creationId xmlns:a16="http://schemas.microsoft.com/office/drawing/2014/main" id="{5AF5532F-5BAA-49D7-0985-DAE735C933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5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A642C62-6EC0-3C9C-0641-C98B1F0984DD}"/>
              </a:ext>
            </a:extLst>
          </p:cNvPr>
          <p:cNvSpPr txBox="1"/>
          <p:nvPr/>
        </p:nvSpPr>
        <p:spPr>
          <a:xfrm>
            <a:off x="834975" y="2736081"/>
            <a:ext cx="12543594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8558" algn="just">
              <a:spcAft>
                <a:spcPts val="1200"/>
              </a:spcAf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Será obrigatória a realização de auditoria de supervisão para todos os níveis, nos 2 (dois) anos seguintes à obtenção da certificação ou sua renovação, sendo que: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98649" marR="168558" algn="just"/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a)	</a:t>
            </a: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Níveis I e II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: a supervisão será apenas documental, de forma remota, focando nas 13 (treze) ações obrigatórias previstas no item 2.2.3 do manual;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698649" marR="168558" algn="just"/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b)	</a:t>
            </a: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Níveis III e IV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: deverá ser realizada com tempo mínimo presencial de 2 (dois) dias, focando em todas as ações desses níveis.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8558" indent="419032" algn="just"/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 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543A771A-DF97-83C5-E2C8-D8F205D28C18}"/>
              </a:ext>
            </a:extLst>
          </p:cNvPr>
          <p:cNvSpPr txBox="1"/>
          <p:nvPr/>
        </p:nvSpPr>
        <p:spPr>
          <a:xfrm>
            <a:off x="1080542" y="1448762"/>
            <a:ext cx="75612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ALTERAÇÕES VERSÃO 4.0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B288727A-881F-8733-FEE8-ED3C5B033E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392EE606-45C0-9C3F-D7CB-5F6BED06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DBC1064-E2AD-2176-A33B-8006BF7A2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6AFA6B76-FE51-9121-6250-6B0D9C064DA8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25839AE0-1E5C-4586-DE3E-D9BA46F9DB8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3D75696A-C194-0CF4-740D-10022F86334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D6990414-145E-ED7E-DA2A-89E7A74E786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DF79677-C76C-A7B4-AFB7-C64DDF026C2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2134581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BEB2A-BAF7-00DC-B015-54F54353A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63471E83-8CD2-14AC-D4B9-0A43F4203D9F}"/>
              </a:ext>
            </a:extLst>
          </p:cNvPr>
          <p:cNvSpPr txBox="1"/>
          <p:nvPr/>
        </p:nvSpPr>
        <p:spPr>
          <a:xfrm>
            <a:off x="267343" y="1580047"/>
            <a:ext cx="13537360" cy="1123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indent="-425333" defTabSz="1134222">
              <a:buFont typeface="Arial" panose="020B0604020202020204" pitchFamily="34" charset="0"/>
              <a:buChar char="•"/>
              <a:defRPr/>
            </a:pPr>
            <a:endParaRPr lang="pt-BR" sz="2233">
              <a:solidFill>
                <a:srgbClr val="002060"/>
              </a:solidFill>
              <a:latin typeface="Calibri" panose="020F0502020204030204"/>
            </a:endParaRPr>
          </a:p>
          <a:p>
            <a:pPr defTabSz="1134222">
              <a:defRPr/>
            </a:pPr>
            <a:r>
              <a:rPr lang="pt-BR" sz="2233" b="1">
                <a:solidFill>
                  <a:srgbClr val="1D417C"/>
                </a:solidFill>
                <a:latin typeface="Calibri" panose="020F0502020204030204" pitchFamily="34" charset="0"/>
              </a:rPr>
              <a:t> </a:t>
            </a:r>
          </a:p>
          <a:p>
            <a:pPr marL="425333" indent="-425333" defTabSz="1134222">
              <a:buFont typeface="Arial" panose="020B0604020202020204" pitchFamily="34" charset="0"/>
              <a:buChar char="•"/>
              <a:defRPr/>
            </a:pPr>
            <a:endParaRPr lang="pt-BR" sz="2233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C8A41A4-67A6-A689-475F-0CBE6A41B4D4}"/>
              </a:ext>
            </a:extLst>
          </p:cNvPr>
          <p:cNvSpPr txBox="1"/>
          <p:nvPr/>
        </p:nvSpPr>
        <p:spPr>
          <a:xfrm>
            <a:off x="647692" y="2502753"/>
            <a:ext cx="14207490" cy="6014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4444" indent="-354444">
              <a:buFont typeface="Arial" panose="020B0604020202020204" pitchFamily="34" charset="0"/>
              <a:buChar char="•"/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Objetivo principal</a:t>
            </a:r>
            <a:r>
              <a:rPr lang="pt-PT" sz="3000" b="1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pt-PT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proteção previdenciária do servidor público.</a:t>
            </a:r>
          </a:p>
          <a:p>
            <a:pPr marL="354444" indent="-354444">
              <a:buFont typeface="Arial" panose="020B0604020202020204" pitchFamily="34" charset="0"/>
              <a:buChar char="•"/>
            </a:pPr>
            <a:r>
              <a:rPr lang="pt-PT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RPPS como </a:t>
            </a: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incentivador e apoiador </a:t>
            </a:r>
            <a:r>
              <a:rPr lang="pt-PT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 adequada implantação e operacionalização do RPC.</a:t>
            </a:r>
            <a:endParaRPr lang="pt-BR" sz="3000" dirty="0">
              <a:solidFill>
                <a:srgbClr val="2F332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354444" indent="-354444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Diagnóstico:</a:t>
            </a:r>
          </a:p>
          <a:p>
            <a:pPr marL="921555" lvl="1" indent="-354444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Necessidade Ações de Educação Previdenciária e Capacitação</a:t>
            </a:r>
            <a:r>
              <a:rPr lang="pt-BR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:</a:t>
            </a:r>
          </a:p>
          <a:p>
            <a:pPr marL="1488666" lvl="2" indent="-354444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Alguns Entes têm “desestimulado” a adesão dos novos servidores ao RPC por diversas razões: desconhecimento de suas vantagens pelos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servidores, profissionais de RH </a:t>
            </a:r>
            <a:r>
              <a:rPr lang="pt-BR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 dos próprios RPPS.</a:t>
            </a:r>
          </a:p>
          <a:p>
            <a:pPr marL="921555" lvl="1" indent="-354444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Necessidade de estabelecimento de Governança do RPC:</a:t>
            </a:r>
          </a:p>
          <a:p>
            <a:pPr marL="1488666" lvl="2" indent="-354444">
              <a:buFont typeface="Arial" panose="020B0604020202020204" pitchFamily="34" charset="0"/>
              <a:buChar char="•"/>
            </a:pPr>
            <a:r>
              <a:rPr lang="pt-BR" sz="3000" dirty="0">
                <a:solidFill>
                  <a:srgbClr val="2F332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Ausência de responsável por acompanhar o tema no ente, falta de informações sobre a implantação e o funcionamento do RPC.</a:t>
            </a:r>
          </a:p>
          <a:p>
            <a:pPr marL="921555" lvl="1" indent="-354444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Taxas de adesão dos servidores ao RPC baixas.</a:t>
            </a:r>
            <a:endParaRPr lang="pt-PT" sz="3000" b="1" dirty="0">
              <a:solidFill>
                <a:srgbClr val="992622"/>
              </a:solidFill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567111" indent="-567111">
              <a:buFont typeface="Arial" panose="020B0604020202020204" pitchFamily="34" charset="0"/>
              <a:buChar char="•"/>
              <a:defRPr/>
            </a:pPr>
            <a:endParaRPr lang="pt-BR" sz="2481" dirty="0">
              <a:solidFill>
                <a:srgbClr val="002060"/>
              </a:solidFill>
              <a:latin typeface="Calibri" panose="020F0502020204030204"/>
            </a:endParaRP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F044E3BC-6FD4-D068-1C72-06C30D369E7B}"/>
              </a:ext>
            </a:extLst>
          </p:cNvPr>
          <p:cNvSpPr txBox="1"/>
          <p:nvPr/>
        </p:nvSpPr>
        <p:spPr>
          <a:xfrm>
            <a:off x="679333" y="702884"/>
            <a:ext cx="1098670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Manual 4.0 de 2026 passará a contemplar ações relacionadas ao Regime de Previdência Complementar (RPS)</a:t>
            </a:r>
            <a:endParaRPr lang="pt-PT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B8E41129-1AB0-07F3-D473-F6CDCAA2984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0" name="Espaço Reservado para Número de Slide 3">
            <a:extLst>
              <a:ext uri="{FF2B5EF4-FFF2-40B4-BE49-F238E27FC236}">
                <a16:creationId xmlns:a16="http://schemas.microsoft.com/office/drawing/2014/main" id="{22DC9146-DA31-6AAF-F8B7-04108BFB5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66AB4328-4D03-D187-6EFE-DABF9ED8D1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5A75CBB-2534-274A-7882-DB18A0F575A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315A4D4E-9079-5285-07E3-ED108DE961A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0D77D08F-1B73-31E7-8D07-A2FC8ADE5ED5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477560DF-D789-0A01-F163-45EFFB82E32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3B040E0-CBB4-3B9E-CC65-37BB9092F1F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372690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F1A20-9179-C1BA-910E-DBD80AC4B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DCAAF2B0-99C4-9EA7-7BF9-731B2E16C22D}"/>
              </a:ext>
            </a:extLst>
          </p:cNvPr>
          <p:cNvSpPr txBox="1"/>
          <p:nvPr/>
        </p:nvSpPr>
        <p:spPr>
          <a:xfrm>
            <a:off x="504478" y="1657944"/>
            <a:ext cx="151225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Manual</a:t>
            </a: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2026 passa a contemplar o RPC</a:t>
            </a:r>
            <a:endParaRPr lang="pt-BR" sz="3600" b="1" spc="124" dirty="0">
              <a:solidFill>
                <a:srgbClr val="005DB8"/>
              </a:solidFill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C310D26F-3820-CF66-3FCF-CFFC19DC1252}"/>
              </a:ext>
            </a:extLst>
          </p:cNvPr>
          <p:cNvSpPr txBox="1"/>
          <p:nvPr/>
        </p:nvSpPr>
        <p:spPr>
          <a:xfrm>
            <a:off x="9993766" y="3443894"/>
            <a:ext cx="452883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400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Duas atualizações que trarão </a:t>
            </a:r>
            <a:r>
              <a:rPr lang="pt-BR" sz="34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grandes efeitos positivos </a:t>
            </a:r>
            <a:r>
              <a:rPr lang="pt-BR" sz="3400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sobre a proteção previdenciária do servidor!</a:t>
            </a: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EEC776A5-4309-C419-D007-6644AE7F4F1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7" name="Retângulo 26">
            <a:extLst>
              <a:ext uri="{FF2B5EF4-FFF2-40B4-BE49-F238E27FC236}">
                <a16:creationId xmlns:a16="http://schemas.microsoft.com/office/drawing/2014/main" id="{7D2AF517-D9EA-B244-7249-29471BFC019E}"/>
              </a:ext>
            </a:extLst>
          </p:cNvPr>
          <p:cNvSpPr/>
          <p:nvPr/>
        </p:nvSpPr>
        <p:spPr>
          <a:xfrm>
            <a:off x="5812756" y="5294817"/>
            <a:ext cx="3497012" cy="215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D643B5C6-1943-F5B1-BADB-8AEBCEC20154}"/>
              </a:ext>
            </a:extLst>
          </p:cNvPr>
          <p:cNvSpPr/>
          <p:nvPr/>
        </p:nvSpPr>
        <p:spPr>
          <a:xfrm>
            <a:off x="5812756" y="2608731"/>
            <a:ext cx="3497011" cy="21510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1386B741-5459-66F0-47F7-22E6CCC69B49}"/>
              </a:ext>
            </a:extLst>
          </p:cNvPr>
          <p:cNvSpPr txBox="1"/>
          <p:nvPr/>
        </p:nvSpPr>
        <p:spPr>
          <a:xfrm>
            <a:off x="6179039" y="5400826"/>
            <a:ext cx="28057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Inserção de conteúdo sobre RPC no Manual </a:t>
            </a:r>
          </a:p>
        </p:txBody>
      </p:sp>
      <p:pic>
        <p:nvPicPr>
          <p:cNvPr id="33" name="Gráfico 32" descr="Chapéu de formatura com preenchimento sólido">
            <a:extLst>
              <a:ext uri="{FF2B5EF4-FFF2-40B4-BE49-F238E27FC236}">
                <a16:creationId xmlns:a16="http://schemas.microsoft.com/office/drawing/2014/main" id="{6FC1530F-1EDF-8166-160A-BBA79816CCC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04062" y="2549980"/>
            <a:ext cx="914400" cy="914400"/>
          </a:xfrm>
          <a:prstGeom prst="rect">
            <a:avLst/>
          </a:prstGeom>
        </p:spPr>
      </p:pic>
      <p:sp>
        <p:nvSpPr>
          <p:cNvPr id="34" name="CaixaDeTexto 33">
            <a:extLst>
              <a:ext uri="{FF2B5EF4-FFF2-40B4-BE49-F238E27FC236}">
                <a16:creationId xmlns:a16="http://schemas.microsoft.com/office/drawing/2014/main" id="{9FC10E71-5DD4-FA28-63DB-D9CA819D8172}"/>
              </a:ext>
            </a:extLst>
          </p:cNvPr>
          <p:cNvSpPr txBox="1"/>
          <p:nvPr/>
        </p:nvSpPr>
        <p:spPr>
          <a:xfrm>
            <a:off x="5997762" y="3312145"/>
            <a:ext cx="31683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2. Ação de Educação Previdenciária</a:t>
            </a:r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ABFF049B-FEF1-9D8F-3AD8-76C398F762C0}"/>
              </a:ext>
            </a:extLst>
          </p:cNvPr>
          <p:cNvSpPr/>
          <p:nvPr/>
        </p:nvSpPr>
        <p:spPr>
          <a:xfrm>
            <a:off x="1631746" y="5324549"/>
            <a:ext cx="3497012" cy="215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CE74AE12-CC91-5F00-E4FC-8302DFAB22D8}"/>
              </a:ext>
            </a:extLst>
          </p:cNvPr>
          <p:cNvSpPr/>
          <p:nvPr/>
        </p:nvSpPr>
        <p:spPr>
          <a:xfrm>
            <a:off x="1631746" y="2638463"/>
            <a:ext cx="3497011" cy="21510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 </a:t>
            </a:r>
          </a:p>
        </p:txBody>
      </p:sp>
      <p:pic>
        <p:nvPicPr>
          <p:cNvPr id="38" name="Gráfico 37" descr="Lista de Verificação estrutura de tópicos">
            <a:extLst>
              <a:ext uri="{FF2B5EF4-FFF2-40B4-BE49-F238E27FC236}">
                <a16:creationId xmlns:a16="http://schemas.microsoft.com/office/drawing/2014/main" id="{3164712F-DD81-ECB8-777A-D3FCF917DEA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08734" y="2673368"/>
            <a:ext cx="914400" cy="914400"/>
          </a:xfrm>
          <a:prstGeom prst="rect">
            <a:avLst/>
          </a:prstGeom>
        </p:spPr>
      </p:pic>
      <p:sp>
        <p:nvSpPr>
          <p:cNvPr id="39" name="CaixaDeTexto 38">
            <a:extLst>
              <a:ext uri="{FF2B5EF4-FFF2-40B4-BE49-F238E27FC236}">
                <a16:creationId xmlns:a16="http://schemas.microsoft.com/office/drawing/2014/main" id="{694E30BC-695F-82C2-38F2-B0704FA0E475}"/>
              </a:ext>
            </a:extLst>
          </p:cNvPr>
          <p:cNvSpPr txBox="1"/>
          <p:nvPr/>
        </p:nvSpPr>
        <p:spPr>
          <a:xfrm>
            <a:off x="1796075" y="3587498"/>
            <a:ext cx="31683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1. Ação de Transparência</a:t>
            </a:r>
          </a:p>
        </p:txBody>
      </p:sp>
      <p:sp>
        <p:nvSpPr>
          <p:cNvPr id="40" name="CaixaDeTexto 39">
            <a:extLst>
              <a:ext uri="{FF2B5EF4-FFF2-40B4-BE49-F238E27FC236}">
                <a16:creationId xmlns:a16="http://schemas.microsoft.com/office/drawing/2014/main" id="{B9D2E960-8BCA-7BE1-73BD-D46CAB28A454}"/>
              </a:ext>
            </a:extLst>
          </p:cNvPr>
          <p:cNvSpPr txBox="1"/>
          <p:nvPr/>
        </p:nvSpPr>
        <p:spPr>
          <a:xfrm>
            <a:off x="2042744" y="5770079"/>
            <a:ext cx="2805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Publicação do Relatório RPC</a:t>
            </a:r>
          </a:p>
        </p:txBody>
      </p:sp>
      <p:sp>
        <p:nvSpPr>
          <p:cNvPr id="43" name="Espaço Reservado para Número de Slide 3">
            <a:extLst>
              <a:ext uri="{FF2B5EF4-FFF2-40B4-BE49-F238E27FC236}">
                <a16:creationId xmlns:a16="http://schemas.microsoft.com/office/drawing/2014/main" id="{56EA0943-2F09-3D91-0266-C83E5B907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4" name="Picture 2">
            <a:extLst>
              <a:ext uri="{FF2B5EF4-FFF2-40B4-BE49-F238E27FC236}">
                <a16:creationId xmlns:a16="http://schemas.microsoft.com/office/drawing/2014/main" id="{53075D06-0E5D-A026-6BEA-C066E4637A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99B2A83E-E626-81F9-184C-3AA6B4863C0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B0468F84-C31F-31DA-B723-DF574890BEC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415AF54B-4CAB-CE36-1C88-799E64592E7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1DE41F92-8C5E-DBA7-EB35-A751DA95A9B8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E9C07DC4-3A2C-12B8-BBD3-0095068F92B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795464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17AB-871B-F87D-CBD8-1BB63C0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4D55549A-A2F7-8F04-A8A0-2C324A7B8B4C}"/>
              </a:ext>
            </a:extLst>
          </p:cNvPr>
          <p:cNvSpPr txBox="1"/>
          <p:nvPr/>
        </p:nvSpPr>
        <p:spPr>
          <a:xfrm>
            <a:off x="883208" y="647849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4AD2217-C563-91AF-16B0-C2ED5DEB957D}"/>
              </a:ext>
            </a:extLst>
          </p:cNvPr>
          <p:cNvSpPr txBox="1"/>
          <p:nvPr/>
        </p:nvSpPr>
        <p:spPr>
          <a:xfrm>
            <a:off x="710152" y="1585249"/>
            <a:ext cx="12670493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Para a realização do censo, o ente federativo poderá adotar procedimento presencial, digital ou híbrido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requisito também será considerado atendido quando houver procedimento permanente de validação cadastral, com periodicidade compatível e abrangência mínima dos dados exigidos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  <a:p>
            <a:pPr marL="457200" indent="-457200" algn="just">
              <a:buFont typeface="Arial" pitchFamily="34" charset="0"/>
              <a:buChar char="•"/>
            </a:pPr>
            <a:endParaRPr lang="pt-PT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gestão e controle para consistência das bases de dados cadastrais compreendem três procedimentos a serem adotados pelos Entes Federativos e seus RPPS: Transmissão do eSocial, Censo Previdenciário e Prova de Vida.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Para comprovação do cronograma obrigatório do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eSocial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poderão ser apresentados relatórios do sistema de folha de pagamento com indicação dos arquivos gerados e transmitidos.</a:t>
            </a:r>
          </a:p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54B5AC24-6D67-4D2A-B7BD-EA28AE80BC7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654B4918-E538-E6B6-7ECC-F5C57DFA3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4CB55A4-A41B-B713-FFA1-0CC4AE3CBD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52961" y="7166862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C95A1ED1-F9FD-A8E2-2934-4130DE40FC6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D8D6AFA2-10FA-89B0-EA21-56790F74ACB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77CB19B-EF6D-205F-CC5A-48F6F6B2BFA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88CD7DDD-9427-88E2-6365-3E44C7BC50C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29E03EA-7413-2E38-F158-0F1B8E501C2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830792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D89DF8-5D04-6E01-D201-5872EBA1D8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0069B61-3248-AEAC-38E0-5DFB538E917C}"/>
              </a:ext>
            </a:extLst>
          </p:cNvPr>
          <p:cNvSpPr txBox="1"/>
          <p:nvPr/>
        </p:nvSpPr>
        <p:spPr>
          <a:xfrm>
            <a:off x="1227191" y="3024113"/>
            <a:ext cx="11734671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itchFamily="34" charset="0"/>
              <a:buChar char="•"/>
            </a:pPr>
            <a:r>
              <a:rPr lang="pt-BR" sz="3200" dirty="0">
                <a:latin typeface="Segoe UI" panose="020B0502040204020203" pitchFamily="34" charset="0"/>
                <a:cs typeface="Segoe UI" panose="020B0502040204020203" pitchFamily="34" charset="0"/>
              </a:rPr>
              <a:t>Também poderão ser aceitos recibos de entrega por amostragem, desde que comprovem o envio dos eventos obrigatórios dos RPPS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dirty="0">
                <a:latin typeface="Segoe UI" panose="020B0502040204020203" pitchFamily="34" charset="0"/>
                <a:cs typeface="Segoe UI" panose="020B0502040204020203" pitchFamily="34" charset="0"/>
              </a:rPr>
              <a:t>Não será exigida a apresentação de relatório detalhado dos dados transmitidos.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dirty="0">
                <a:latin typeface="Segoe UI" panose="020B0502040204020203" pitchFamily="34" charset="0"/>
                <a:cs typeface="Segoe UI" panose="020B0502040204020203" pitchFamily="34" charset="0"/>
              </a:rPr>
              <a:t>Alternativamente, poderá ser observada a classificação de risco do ente disponibilizada na Matriz de Risco.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pt-BR" sz="3200" dirty="0">
                <a:solidFill>
                  <a:srgbClr val="000000"/>
                </a:solidFill>
                <a:latin typeface="Segoe UI" panose="020B0502040204020203" pitchFamily="34" charset="0"/>
                <a:ea typeface="Aptos" panose="020B0004020202020204" pitchFamily="34" charset="0"/>
                <a:cs typeface="Segoe UI" panose="020B0502040204020203" pitchFamily="34" charset="0"/>
              </a:rPr>
              <a:t>A adequação visa reduzir custos excessivos do RPPS</a:t>
            </a:r>
            <a:r>
              <a:rPr lang="pt-BR" sz="4400" dirty="0">
                <a:solidFill>
                  <a:srgbClr val="000000"/>
                </a:solidFill>
                <a:latin typeface="Segoe UI" panose="020B0502040204020203" pitchFamily="34" charset="0"/>
                <a:ea typeface="Aptos" panose="020B0004020202020204" pitchFamily="34" charset="0"/>
                <a:cs typeface="Segoe UI" panose="020B0502040204020203" pitchFamily="34" charset="0"/>
              </a:rPr>
              <a:t>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49D822A6-E143-5282-9137-D6FCA51286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57E96E-0735-C62D-7E3C-487E12C8054E}"/>
              </a:ext>
            </a:extLst>
          </p:cNvPr>
          <p:cNvSpPr txBox="1"/>
          <p:nvPr/>
        </p:nvSpPr>
        <p:spPr>
          <a:xfrm>
            <a:off x="1224558" y="1511945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51E1BFB3-BC9E-8303-1EAF-F88FE60A0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D8334A4-483B-38FA-BB41-D1C592C70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24BBC546-8812-5273-B01F-60463F7D958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E0EFB83C-A798-BB5E-CE13-0DCB2D918E3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62B4BC02-99CD-D3E1-91D5-D565F2F7C01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D20BEB22-4E6F-5CD9-BB35-BF58EFE1685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D3C1DFD-903D-E97D-CE89-833DBD1DDA6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9845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7D17AB-871B-F87D-CBD8-1BB63C0A2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24AD2217-C563-91AF-16B0-C2ED5DEB957D}"/>
              </a:ext>
            </a:extLst>
          </p:cNvPr>
          <p:cNvSpPr txBox="1"/>
          <p:nvPr/>
        </p:nvSpPr>
        <p:spPr>
          <a:xfrm>
            <a:off x="716702" y="2046278"/>
            <a:ext cx="13959436" cy="5546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classificação de risco da Matriz será considerada atendida a ação quando apresentar a seguinte situação, por nível de certificação: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a)   	Níveis I e II - “REQUER ATENÇÃO” ou “COM BOM NÍVEL DE ENVIOS”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b)  	Níveis III e IV - “COM BOM NÍVEL DE ENVIOS”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 Matriz de Risco pode ser consultada em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  <a:hlinkClick r:id="rId2"/>
              </a:rPr>
              <a:t>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PT" sz="3000" u="sng" dirty="0">
                <a:latin typeface="Segoe UI" panose="020B0502040204020203" pitchFamily="34" charset="0"/>
                <a:cs typeface="Segoe UI" panose="020B0502040204020203" pitchFamily="34" charset="0"/>
                <a:hlinkClick r:id="rId3"/>
              </a:rPr>
              <a:t>https://www.gov.br/previdencia/pt-br/assuntos/rpps/pro-gestao-rpps-certificacao-institucional/pro-gestao-rpps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censo previdenciário tradicional continua atendendo a ação conforme já estiver definido/planejado pelo ente.</a:t>
            </a: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FE9B1F53-C715-5A13-5364-75E3D17EC592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92E8358-32B9-161D-E019-13A927F92F94}"/>
              </a:ext>
            </a:extLst>
          </p:cNvPr>
          <p:cNvSpPr txBox="1"/>
          <p:nvPr/>
        </p:nvSpPr>
        <p:spPr>
          <a:xfrm>
            <a:off x="894259" y="935881"/>
            <a:ext cx="11734671" cy="6551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992"/>
              </a:spcAft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Gestão e Controle da Base de Dados</a:t>
            </a:r>
            <a:endParaRPr lang="pt-BR" sz="3600" kern="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Espaço Reservado para Número de Slide 3">
            <a:extLst>
              <a:ext uri="{FF2B5EF4-FFF2-40B4-BE49-F238E27FC236}">
                <a16:creationId xmlns:a16="http://schemas.microsoft.com/office/drawing/2014/main" id="{176D1993-9FF6-DE5D-158B-FF0F22792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F5E3AE1-BB1A-E07F-81D4-20912A3752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5A9870B8-F408-5AFE-CFE3-856D4733ADD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DC41DC64-0F96-E25A-9982-B28548B6000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1E4A5E1A-4263-20DF-905E-37595C2648A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6DEEF5B6-7980-4071-7591-1A3EB6DC58F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C12FB95F-9C37-55C8-E71B-E82F94F6AF2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09205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4CE32A-A05D-8B90-74F9-EC629F9BBD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807" y="1007889"/>
            <a:ext cx="13610273" cy="1512094"/>
          </a:xfrm>
        </p:spPr>
        <p:txBody>
          <a:bodyPr>
            <a:normAutofit/>
          </a:bodyPr>
          <a:lstStyle/>
          <a:p>
            <a:pPr algn="l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Controle Interno- mandato-Representação e recondução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9E22A22-BF04-A348-C04A-930F6C2ECE36}"/>
              </a:ext>
            </a:extLst>
          </p:cNvPr>
          <p:cNvSpPr txBox="1"/>
          <p:nvPr/>
        </p:nvSpPr>
        <p:spPr>
          <a:xfrm>
            <a:off x="1121180" y="2793839"/>
            <a:ext cx="12880163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Nível III:</a:t>
            </a:r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soma-se aos requisitos dos Níveis I e II a exigência de mandato para a Diretoria Executiva, com substituição apenas nas hipóteses legais e prestação de contas anual ao Conselho Deliberativo.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Alternativa prevista na v4.1:</a:t>
            </a:r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comprovação de mandato poderá ser substituída por experiência profissional mínima de quatro anos em RPPS e certificação válida na data da auditoria, conforme o art. 8º-B, II, da Lei nº 9.717/1998. </a:t>
            </a: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B7DEC7D-2A37-7BBA-9926-8A2546DD1A1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3182D109-1374-0806-C6A5-F792436F2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464D22A3-CD94-4B76-E611-7C90FF4DAB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FC9BDDFA-270A-64FB-0BB1-39F54277459A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86E68BC6-5A94-A370-7805-2DA39522CDA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28776848-F53E-4113-33D6-D621A31BC71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85E8255D-B623-4C81-E7AB-CEE250B7354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BD5ECDDE-3F83-8405-4AD2-D164534C7EF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3013951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BF3ABD2D-0FB1-871E-81B8-0B00D1CB5F55}"/>
              </a:ext>
            </a:extLst>
          </p:cNvPr>
          <p:cNvSpPr txBox="1"/>
          <p:nvPr/>
        </p:nvSpPr>
        <p:spPr>
          <a:xfrm>
            <a:off x="1008534" y="1007889"/>
            <a:ext cx="10570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Relatório de Governança Corporativa</a:t>
            </a: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Segurança para os dirigentes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0219162-FF1D-FBBD-5C29-9BAE170A8F1C}"/>
              </a:ext>
            </a:extLst>
          </p:cNvPr>
          <p:cNvSpPr txBox="1"/>
          <p:nvPr/>
        </p:nvSpPr>
        <p:spPr>
          <a:xfrm>
            <a:off x="676345" y="2939177"/>
            <a:ext cx="13731791" cy="4924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5333" marR="166983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75743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Dados dos segurados, receitas e despesas: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Quantitativo de servidores ativos, aposentados e pensionistas, resumo das folhas de pagamentos, valor da arrecadação de contribuições e outras receitas, valor do pagamento de benefícios e outras despesas.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82832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Evolução da situação atuarial: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 Custo previdenciário total, evolução quantitativa e qualitativa dos custos por tipo de benefício, evolução do resultado relativo ao equilíbrio financeiro e atuarial e do plano de custeio. (artigo 70 PR 1467/2022)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534817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Gestão de investimentos: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Descrição detalhada dos ativos, investimentos, aplicações financeiras e do fluxo de entradas e saídas de recursos.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0EA634A-75FE-A30E-9466-DA535D7BB5D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4549B031-95C6-AD12-E1EC-30FF5B09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2D5C76B-4BF9-0644-00BA-6801E9B0C0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294C8698-890E-E734-FC81-798DBED4ED3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7CF22518-B61A-A2ED-8FB2-15F0B26CB1A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BA02BCC-3B7A-4751-12CD-D786BCF7091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290F5692-59C1-8509-9FB7-9B09036358B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696ADF53-9DCB-E854-3B17-A01B554D34F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29350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B085A3-5EEF-D241-9A17-38AEDA8D48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9B6362DE-18E1-467B-EE02-736519558CD8}"/>
              </a:ext>
            </a:extLst>
          </p:cNvPr>
          <p:cNvSpPr txBox="1"/>
          <p:nvPr/>
        </p:nvSpPr>
        <p:spPr>
          <a:xfrm>
            <a:off x="1008534" y="863873"/>
            <a:ext cx="8986750" cy="1234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Relatório de Governança Corporativa</a:t>
            </a:r>
          </a:p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Segurança para os dirigentes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11B783DB-C806-F387-CD3F-1FE9F8437685}"/>
              </a:ext>
            </a:extLst>
          </p:cNvPr>
          <p:cNvSpPr txBox="1"/>
          <p:nvPr/>
        </p:nvSpPr>
        <p:spPr>
          <a:xfrm>
            <a:off x="699569" y="2485250"/>
            <a:ext cx="13731791" cy="6337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5333" marR="169346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78894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Publicação das atividades dos órgãos colegiados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: Reuniões e principais decisões do Conselho Deliberativo, Conselho Fiscal e Comitê de Investimentos.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6195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4716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Atividades institucionais: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Gestão de pessoal, gestão orçamentária e financeira, gerenciamento do custeio e contratos, controles internos, imagem institucional, cumprimento de decisões judiciais ou declaração de inexistência de responsabilidade de cumprimento de decisão judicial diretamente pela unidade gestora do RPPS, e conformidade, entendida como o atendimento ao conjunto de normas, regras e padrões legais e infralegais estabelecidos.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lnSpc>
                <a:spcPct val="102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29271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Canais de atendimento: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Estatísticas dos canais de atendimento disponibilizados aos segurados, tais como ouvidoria própria ou do ente federativo, agências, postos de atendimento, atendimento agendado.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F36FADC-88F0-0C41-9A23-50321A502D8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73C08A0B-63B9-D938-89E1-89104F821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28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687CA361-2B66-5707-B6F8-F36A92C8F99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25C64747-D14B-0CC0-94D2-469F9A92D45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C8D204B1-70C3-397B-C493-6CF04C167FA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5015575-0251-D388-60DD-FF3E5C0AA58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6DA5F1C1-B7D3-EE55-6F12-48C7C7574811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274791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A9F5A0C-F042-835C-A914-72E6BEBEBDB6}"/>
              </a:ext>
            </a:extLst>
          </p:cNvPr>
          <p:cNvSpPr txBox="1"/>
          <p:nvPr/>
        </p:nvSpPr>
        <p:spPr>
          <a:xfrm>
            <a:off x="675112" y="567456"/>
            <a:ext cx="11649667" cy="1827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Transparência</a:t>
            </a:r>
          </a:p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Tornar público aos segurados documentos gerados pelo RPPS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EFF32C0-3C06-3BED-F410-01A4819EDC8A}"/>
              </a:ext>
            </a:extLst>
          </p:cNvPr>
          <p:cNvSpPr txBox="1"/>
          <p:nvPr/>
        </p:nvSpPr>
        <p:spPr>
          <a:xfrm>
            <a:off x="451120" y="3096121"/>
            <a:ext cx="14220283" cy="54574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marR="167770" indent="-425333" algn="just">
              <a:spcBef>
                <a:spcPts val="372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77318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Regimentos internos e atas dos órgãos colegiados (Conselho Deliberativo, Conselho Fiscal e Comitê de Investimentos).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75743" algn="l"/>
              </a:tabLst>
            </a:pPr>
            <a:r>
              <a:rPr lang="pt-PT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Certidões de tributos: </a:t>
            </a: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Certidão de Débitos Relativos a Créditos Tributários Federais e à Dívida Ativa da União e Certidão de Regularidade do FGTS, podendo ser quaisquer certidões: negativa, positiva com efeitos negativa ou positiva.  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52901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Certificado de Regularidade Previdenciária – CRP, se houver, e links para acesso, no endereço eletrônico da Previdência Social na Internet, ao Extrato Previdenciário e aos demonstrativos obrigatórios previstos no art. 241, III, IV e V, da Portaria MTP nº 1.467/2022.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lnSpc>
                <a:spcPct val="150000"/>
              </a:lnSpc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endParaRPr lang="pt-BR" sz="2481" spc="-6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4044915-B132-2F2C-90DC-46B67C3AFCB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Espaço Reservado para Número de Slide 3">
            <a:extLst>
              <a:ext uri="{FF2B5EF4-FFF2-40B4-BE49-F238E27FC236}">
                <a16:creationId xmlns:a16="http://schemas.microsoft.com/office/drawing/2014/main" id="{49C6A00B-CF47-289D-0885-C550D4BEF8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29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C90C1DEF-0021-AE76-3E4B-FFCFF3A338F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D1A136FE-2A26-B20A-08ED-E3F8B0087631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7FE7E4E5-8C82-CDB5-F713-8B1FED36FC2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E657297F-4D3E-D0AD-9F54-D236C410E1D9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C2ABB7B-D98A-066A-F1DA-9AAE207A312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662409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FF056-F203-2738-CDA1-264978F2F5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29ED7ED0-B007-68CE-49DD-CF1507B5AE93}"/>
              </a:ext>
            </a:extLst>
          </p:cNvPr>
          <p:cNvSpPr/>
          <p:nvPr/>
        </p:nvSpPr>
        <p:spPr>
          <a:xfrm>
            <a:off x="620906" y="581908"/>
            <a:ext cx="13309618" cy="81892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pt-BR" sz="396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969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3969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just"/>
            <a:r>
              <a:rPr lang="pt-BR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Certificação Profissional</a:t>
            </a:r>
            <a:r>
              <a:rPr lang="pt-BR" sz="320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Proporciona a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qualificação técnica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aos dirigentes, conselheiros, gestores de recursos e membros do comitê de investimentos que participam da gestão e governança desses Regimes.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JUNTAS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, são os </a:t>
            </a:r>
            <a:r>
              <a:rPr lang="pt-BR" sz="3000" u="sng" dirty="0">
                <a:latin typeface="Segoe UI" panose="020B0502040204020203" pitchFamily="34" charset="0"/>
                <a:cs typeface="Segoe UI" panose="020B0502040204020203" pitchFamily="34" charset="0"/>
              </a:rPr>
              <a:t>pilares da profissionalização da gestão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dos RPPS, como instrumento para que o RPPS cumpra seu objeto de conceder e pagar os benefícios aos segurados, com sustentabilidade, uso eficiente dos recursos e transparência da gestão a todos os interessados.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3000" i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indent="-425333" algn="just">
              <a:buFont typeface="Wingdings" panose="05000000000000000000" pitchFamily="2" charset="2"/>
              <a:buChar char="ü"/>
            </a:pPr>
            <a:endParaRPr lang="pt-BR" sz="1985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endParaRPr lang="pt-BR" sz="2481" b="1" u="sng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7EA5210-82F0-2CB7-BDCD-DC3115A6C4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grpSp>
        <p:nvGrpSpPr>
          <p:cNvPr id="6" name="Agrupar 5">
            <a:extLst>
              <a:ext uri="{FF2B5EF4-FFF2-40B4-BE49-F238E27FC236}">
                <a16:creationId xmlns:a16="http://schemas.microsoft.com/office/drawing/2014/main" id="{E6E1F5B6-B676-1B59-F75E-C346F7167B5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0D6D7D82-1C87-CF90-2674-3252054B28E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41742A18-1889-357B-E2E3-F056F18233C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D35BCE-55FE-C517-ECE0-598FA3ED2B9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9FA8924-4539-B06C-300B-CBE32F491A2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40FDD697-AB11-31B6-A62E-8313EE52FB0E}"/>
              </a:ext>
            </a:extLst>
          </p:cNvPr>
          <p:cNvSpPr txBox="1"/>
          <p:nvPr/>
        </p:nvSpPr>
        <p:spPr>
          <a:xfrm>
            <a:off x="504478" y="1496162"/>
            <a:ext cx="14761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CERTIFICAÇÕES: Pilares da Profissionalização dos RPPS</a:t>
            </a:r>
          </a:p>
          <a:p>
            <a:endParaRPr lang="pt-BR" sz="3600" dirty="0"/>
          </a:p>
        </p:txBody>
      </p:sp>
      <p:sp>
        <p:nvSpPr>
          <p:cNvPr id="19" name="Espaço Reservado para Número de Slide 3">
            <a:extLst>
              <a:ext uri="{FF2B5EF4-FFF2-40B4-BE49-F238E27FC236}">
                <a16:creationId xmlns:a16="http://schemas.microsoft.com/office/drawing/2014/main" id="{4A87CEF4-85EB-0715-7843-7FAC88AD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5A315526-C36D-8E72-3BED-9917731AC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651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7BEDA3-0493-BBDC-4871-48C5DCBE8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359A15C3-4FDC-9A31-70D0-45D13F6882CE}"/>
              </a:ext>
            </a:extLst>
          </p:cNvPr>
          <p:cNvSpPr txBox="1"/>
          <p:nvPr/>
        </p:nvSpPr>
        <p:spPr>
          <a:xfrm>
            <a:off x="676133" y="3168129"/>
            <a:ext cx="14220283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Relatório de Governança Corporativa.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31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59990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Cronograma de ações de educação previdenciária.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43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3141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Cronograma das reuniões dos órgãos colegiados (Conselho Deliberativo, Conselho Fiscal e Comitê de Investimentos).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5526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Código de Ética.</a:t>
            </a:r>
          </a:p>
          <a:p>
            <a:pPr marL="425333" marR="167770" indent="-425333" algn="just">
              <a:spcBef>
                <a:spcPts val="43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84407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Demonstrações financeiras e contábeis (periodicidade: Níveis I, II e III - trimestral; Nível IV - mensal).</a:t>
            </a:r>
            <a:endParaRPr lang="pt-BR" sz="2977" spc="-6" dirty="0">
              <a:latin typeface="Aptos" panose="020B0004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1369921-79B1-F696-6833-DA34A4C053B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6058095-9DC1-5CD6-4E15-99C75464C95B}"/>
              </a:ext>
            </a:extLst>
          </p:cNvPr>
          <p:cNvSpPr txBox="1"/>
          <p:nvPr/>
        </p:nvSpPr>
        <p:spPr>
          <a:xfrm>
            <a:off x="675112" y="567456"/>
            <a:ext cx="11649667" cy="1827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Transparência</a:t>
            </a:r>
          </a:p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Tornar público aos segurados documentos gerados pelo RPPS 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3EE241F8-A6BB-909D-B622-56111160A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4A038E0C-1E20-8036-7C21-3242BAA1F6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AC3D0885-D9AA-3902-2266-149677863A83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3EC8D00A-100D-F1DF-1B98-04B5DA83F90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B44D27A8-C40B-2E7E-7A5B-DBB891D0F44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FF619126-3CDB-3F22-D2E2-AF0D28DE270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C9FE6A0E-9A46-57D4-9295-4BBEB76103B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81762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439BA42A-4DA1-8502-3981-FD14977DD91B}"/>
              </a:ext>
            </a:extLst>
          </p:cNvPr>
          <p:cNvSpPr txBox="1"/>
          <p:nvPr/>
        </p:nvSpPr>
        <p:spPr>
          <a:xfrm>
            <a:off x="761285" y="2742250"/>
            <a:ext cx="13720884" cy="5029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12731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Avaliação atuarial anual.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43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14306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Informações relativas a procedimentos licitatórios e contratos administrativos ou declaração de inexistência de processo licitatório realizado diretamente pela unidade gestora do RPPS.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56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52113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Relatório de avaliação do passivo judicial ou declaração de inexistência de passivo judicial de responsabilidade de pagamento pela unidade gestora do RPPS (apenas Níveis III e IV).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43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12731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Plano de Ação Anual (Níveis I e II) ou Planejamento Estratégico (Níveis III e IV).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Bef>
                <a:spcPts val="37"/>
              </a:spcBef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513550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Política de Investimentos.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B90C832-BB51-82F5-DCB6-A4C3CDD256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96F6DF4-C97D-81A2-3181-A9AD3F56F3DB}"/>
              </a:ext>
            </a:extLst>
          </p:cNvPr>
          <p:cNvSpPr txBox="1"/>
          <p:nvPr/>
        </p:nvSpPr>
        <p:spPr>
          <a:xfrm>
            <a:off x="675112" y="567456"/>
            <a:ext cx="11649667" cy="1827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Transparência</a:t>
            </a:r>
          </a:p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Tornar público aos segurados documentos gerados pelo RPPS 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80FC5BC3-15B1-EA45-C717-0158997AD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990986D-C121-5825-0C45-2C923B6A2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0251CE1D-8ED1-9961-2601-D9D84DF7543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87B9C00F-4EFA-1C70-FD23-463E40617F6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F6F8462-B8DE-AF44-7C30-EF75FAC8C71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003ADAD8-6046-CA82-A469-73CE40FBC66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3291CA9-F591-3681-CCD2-A5B1795D5FD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720217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124F5-698E-6C96-660B-A21708EF53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ixaDeTexto 6">
            <a:extLst>
              <a:ext uri="{FF2B5EF4-FFF2-40B4-BE49-F238E27FC236}">
                <a16:creationId xmlns:a16="http://schemas.microsoft.com/office/drawing/2014/main" id="{D2E31519-1F9F-2152-DCFE-466A09080871}"/>
              </a:ext>
            </a:extLst>
          </p:cNvPr>
          <p:cNvSpPr txBox="1"/>
          <p:nvPr/>
        </p:nvSpPr>
        <p:spPr>
          <a:xfrm>
            <a:off x="721895" y="3312145"/>
            <a:ext cx="13720884" cy="4016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Relatórios de controle interno (Níveis I e II: semestral; Níveis III e IV: trimestral).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Relação das entidades escolhidas para receber investimentos, por meio de credenciamento.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Relatórios mensais e anuais de investimentos.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93071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Acórdãos das decisões do Tribunal de Contas sobre as contas anuais do RPPS e o Parecer Prévio das contas de governo, caso o Órgão de Controle Externo emita os dois.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2F1C779-FF83-9178-9276-A8CB662D70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47E3A086-4556-D419-46E7-EFA055BD7E52}"/>
              </a:ext>
            </a:extLst>
          </p:cNvPr>
          <p:cNvSpPr txBox="1"/>
          <p:nvPr/>
        </p:nvSpPr>
        <p:spPr>
          <a:xfrm>
            <a:off x="675112" y="567456"/>
            <a:ext cx="11649667" cy="1827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Transparência</a:t>
            </a:r>
          </a:p>
          <a:p>
            <a:pPr>
              <a:lnSpc>
                <a:spcPct val="107000"/>
              </a:lnSpc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Tornar público aos segurados documentos gerados pelo RPPS 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1AC067BC-7E78-F838-2C9A-B3157B14A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C6E4D310-A57A-36DE-9716-B0BDB176E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1BF0FEAC-176C-723D-DED3-E1ABCA96588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B5D9645A-D67A-4858-6605-71622ED68CB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FADB41DF-B1C9-6DE8-3C4D-8A6B1712528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E964E96-C2CD-6F8A-54F9-77F6C25EA83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8AAA3A4-6DA6-F24E-278E-CB125B67352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06925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254B33E3-BC2A-6E8D-9D55-C23386481A86}"/>
              </a:ext>
            </a:extLst>
          </p:cNvPr>
          <p:cNvSpPr txBox="1"/>
          <p:nvPr/>
        </p:nvSpPr>
        <p:spPr>
          <a:xfrm>
            <a:off x="1133137" y="2736081"/>
            <a:ext cx="12165532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Em caso de discordância, a certificadora deverá comunicar imediatamente à Comissão do Pró-Gestão RPPS a opção do RPPS por apresentar recurso.</a:t>
            </a: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O representante legal da Unidade Gestora disporá do prazo máximo de 15 dias corridos, contados do término da auditoria, para apresentar recurso referente a um ou mais itens considerados não conformes pelo auditor, endereçado à Comissão do Pró-Gestão RPPS. </a:t>
            </a:r>
          </a:p>
          <a:p>
            <a:pPr marL="425333" marR="167770" indent="-425333" algn="just">
              <a:spcAft>
                <a:spcPts val="600"/>
              </a:spcAft>
              <a:buSzPts val="1100"/>
              <a:buFont typeface="Arial" panose="020B0604020202020204" pitchFamily="34" charset="0"/>
              <a:buChar char="•"/>
              <a:tabLst>
                <a:tab pos="465504" algn="l"/>
              </a:tabLst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Decorrido esse prazo, ficará precluso o direito de recurso.</a:t>
            </a:r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60593CF-7721-D93D-F4BD-AEA581566EA3}"/>
              </a:ext>
            </a:extLst>
          </p:cNvPr>
          <p:cNvSpPr txBox="1"/>
          <p:nvPr/>
        </p:nvSpPr>
        <p:spPr>
          <a:xfrm>
            <a:off x="1152550" y="1127818"/>
            <a:ext cx="111134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 o resultado da auditoria não der conformidade </a:t>
            </a:r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254FE6B6-9D44-FADB-82B2-C392CEBE27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DB2989C4-2244-354C-CA66-D38EB5B51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A2DF4AAD-AD75-68D1-90AA-2415775588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B14A81F9-56FC-D4A1-312C-04FE9C89EEC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F16D3E27-9A94-B23C-2D47-0A9DD9F30D8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4016E386-220D-D66A-6FE0-DB08800820F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D5B5915-FD8C-084E-F660-B6BAA4BAD14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637C203-8FDF-B541-D291-564E1935771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1282870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C55D276B-EF5B-7999-93E4-568A45016A5F}"/>
              </a:ext>
            </a:extLst>
          </p:cNvPr>
          <p:cNvSpPr txBox="1"/>
          <p:nvPr/>
        </p:nvSpPr>
        <p:spPr>
          <a:xfrm>
            <a:off x="6553150" y="2674928"/>
            <a:ext cx="7374379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4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Modelos adotados por outros entes podem ser consultados em fontes públicas na internet, uma vez que a ação Transparência exige a divulgação de relatórios, mapeamentos, manuais e outros documentos institucionais</a:t>
            </a:r>
          </a:p>
        </p:txBody>
      </p:sp>
      <p:sp>
        <p:nvSpPr>
          <p:cNvPr id="3" name="AutoShape 2" descr="FICA A DICA">
            <a:extLst>
              <a:ext uri="{FF2B5EF4-FFF2-40B4-BE49-F238E27FC236}">
                <a16:creationId xmlns:a16="http://schemas.microsoft.com/office/drawing/2014/main" id="{9C094A32-527C-12AD-5BF3-2E3C6D87F4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08863" y="43830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7" name="AutoShape 6">
            <a:extLst>
              <a:ext uri="{FF2B5EF4-FFF2-40B4-BE49-F238E27FC236}">
                <a16:creationId xmlns:a16="http://schemas.microsoft.com/office/drawing/2014/main" id="{352EC75F-73A9-5EA7-85FE-D6BF2E7E53D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61263" y="453548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A2AC847F-8E9D-544D-8AE4-C555D54F86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6" name="Gráfico 5" descr="Luzes acesas com preenchimento sólido">
            <a:extLst>
              <a:ext uri="{FF2B5EF4-FFF2-40B4-BE49-F238E27FC236}">
                <a16:creationId xmlns:a16="http://schemas.microsoft.com/office/drawing/2014/main" id="{013AF10B-0E49-FC39-4A98-A8D0FCD3FEE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74006" y="3194511"/>
            <a:ext cx="2234192" cy="2234192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AE90108-CF6F-CA36-B92C-B22098259343}"/>
              </a:ext>
            </a:extLst>
          </p:cNvPr>
          <p:cNvSpPr txBox="1"/>
          <p:nvPr/>
        </p:nvSpPr>
        <p:spPr>
          <a:xfrm>
            <a:off x="1479806" y="5536842"/>
            <a:ext cx="7056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000" b="1" dirty="0">
                <a:solidFill>
                  <a:srgbClr val="7030A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# Fica a Dica!</a:t>
            </a:r>
          </a:p>
        </p:txBody>
      </p:sp>
      <p:sp>
        <p:nvSpPr>
          <p:cNvPr id="12" name="Espaço Reservado para Número de Slide 3">
            <a:extLst>
              <a:ext uri="{FF2B5EF4-FFF2-40B4-BE49-F238E27FC236}">
                <a16:creationId xmlns:a16="http://schemas.microsoft.com/office/drawing/2014/main" id="{D4C93960-8A73-A796-B77B-483BF09BF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8B78C5CB-B3E8-926B-7459-D6D0F398B1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5FA639F4-6F86-7CE6-11F3-46DC06DC9CE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FD3BDFF-20AE-EF7C-1F2A-E2E6475CF69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B52A5D9-5A91-1469-392F-C99E8E48603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7605252C-6B2F-7DF4-780F-52B965F08EC8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F2511BD3-DF97-4BCF-F03E-740FAE32B49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22652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CAB0B0C-2AF7-3969-6FDE-328FFDCA29A9}"/>
              </a:ext>
            </a:extLst>
          </p:cNvPr>
          <p:cNvSpPr txBox="1"/>
          <p:nvPr/>
        </p:nvSpPr>
        <p:spPr>
          <a:xfrm>
            <a:off x="1296566" y="1142976"/>
            <a:ext cx="8031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IMPORTÂNCIA DO PLANO DE AÇÃO</a:t>
            </a:r>
          </a:p>
        </p:txBody>
      </p:sp>
      <p:pic>
        <p:nvPicPr>
          <p:cNvPr id="2050" name="Picture 2" descr="Como Fazer Um Plano de Ação: Passo a Passo e Ferramentas">
            <a:extLst>
              <a:ext uri="{FF2B5EF4-FFF2-40B4-BE49-F238E27FC236}">
                <a16:creationId xmlns:a16="http://schemas.microsoft.com/office/drawing/2014/main" id="{9A8D3640-0A3F-9EC0-58AA-8EEC2B0447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5318" y="7137881"/>
            <a:ext cx="2902985" cy="1583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0F358BEC-83BE-9E4B-87EE-9AA6B42C8319}"/>
              </a:ext>
            </a:extLst>
          </p:cNvPr>
          <p:cNvSpPr txBox="1"/>
          <p:nvPr/>
        </p:nvSpPr>
        <p:spPr>
          <a:xfrm>
            <a:off x="1152202" y="3060348"/>
            <a:ext cx="12219539" cy="4161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Um plano anual de ações alinha as atividades do órgão previdenciário com seus objetivos de longo prazo. 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Isso garante que todas as iniciativas sejam direcionadas para alcançar metas estratégicas, como a sustentabilidade financeira do sistema previdenciário e a melhoria da qualidade dos serviços prestados aos segurados.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F904ACBB-8562-85AA-BFB7-D20D5063B50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Espaço Reservado para Número de Slide 3">
            <a:extLst>
              <a:ext uri="{FF2B5EF4-FFF2-40B4-BE49-F238E27FC236}">
                <a16:creationId xmlns:a16="http://schemas.microsoft.com/office/drawing/2014/main" id="{8F876EA4-DFC9-C2FA-87A9-9C6D0CE420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B906F62-71A9-5489-041D-2544E23CF7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FAF0FDDD-20C1-151F-391D-D80E3C55A4E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B5A48F71-CC5D-3872-2E2F-65B9B515221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4A3C31F-52E1-C84B-431A-A23803239645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8BE093A-3972-4793-2181-C96E4E0B77B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FB05AE86-96C4-4447-68F0-ECA16C48A77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24477111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EAD39-BC13-C26E-EEDD-63202BE7F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EEC55E01-03F2-D3BC-051E-EBE3C4DC29ED}"/>
              </a:ext>
            </a:extLst>
          </p:cNvPr>
          <p:cNvSpPr txBox="1"/>
          <p:nvPr/>
        </p:nvSpPr>
        <p:spPr>
          <a:xfrm>
            <a:off x="1152550" y="2639728"/>
            <a:ext cx="10747794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3429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PT" sz="2233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Um órgão previdenciário que não se planeja adequadamente corre o risco de enfrentar problemas sérios, como déficit financeiro e falhas na concessão de benefícios. </a:t>
            </a: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 planejamento anual permite que o órgão antecipe problemas e implemente soluções que garantam a sustentabilidade do sistema a longo prazo.</a:t>
            </a: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 ciclo de planejamento anual possibilita um processo contínuo de aperfeiçoamento. </a:t>
            </a: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Com base nos resultados do ano anterior, o órgão pode identificar áreas de melhoria e desenvolver novas estratégias para aumentar a eficácia dos seus processos.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5BCAEC81-1D47-077D-3EB2-F5E3945016A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8735016-5313-4F6B-3E5C-E701596AC3CA}"/>
              </a:ext>
            </a:extLst>
          </p:cNvPr>
          <p:cNvSpPr txBox="1"/>
          <p:nvPr/>
        </p:nvSpPr>
        <p:spPr>
          <a:xfrm>
            <a:off x="1296566" y="1142976"/>
            <a:ext cx="8031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IMPORTÂNCIA DO PLANO DE AÇÃO</a:t>
            </a:r>
          </a:p>
        </p:txBody>
      </p:sp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BC0EE2CE-76FC-AD79-3B73-868DF1534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118251D-C805-CA2B-8A05-6F1E33AA9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Agrupar 2">
            <a:extLst>
              <a:ext uri="{FF2B5EF4-FFF2-40B4-BE49-F238E27FC236}">
                <a16:creationId xmlns:a16="http://schemas.microsoft.com/office/drawing/2014/main" id="{F4989CD7-000C-1F64-86C1-283AAD75C6D3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0C25669-9563-10B3-B8B2-794B1A1EFDB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637C75E4-1C2A-345F-4B31-22463242D90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88CFC49-E04D-C152-6222-7EC392BEF80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BB64C7B-8DC3-3CA6-898D-6B8DBD6403D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50503484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90F29B-088F-DFDB-3E67-9A348805A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7">
            <a:extLst>
              <a:ext uri="{FF2B5EF4-FFF2-40B4-BE49-F238E27FC236}">
                <a16:creationId xmlns:a16="http://schemas.microsoft.com/office/drawing/2014/main" id="{08129D87-A1B2-55AA-BEB0-43DD998CD28E}"/>
              </a:ext>
            </a:extLst>
          </p:cNvPr>
          <p:cNvSpPr txBox="1"/>
          <p:nvPr/>
        </p:nvSpPr>
        <p:spPr>
          <a:xfrm>
            <a:off x="576486" y="4176241"/>
            <a:ext cx="557183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  <a:tabLst>
                <a:tab pos="670294" algn="l"/>
                <a:tab pos="7583533" algn="r"/>
              </a:tabLst>
            </a:pPr>
            <a:r>
              <a:rPr lang="pt-BR" sz="3000" dirty="0">
                <a:solidFill>
                  <a:srgbClr val="2F332E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É importante que haja um plano de ação que 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defina responsabilidades nas ações, prazos e acompanhamento</a:t>
            </a:r>
            <a:endParaRPr lang="pt-BR" sz="3000" b="1" dirty="0">
              <a:solidFill>
                <a:srgbClr val="99262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3FF9196F-FAF4-0CA7-6005-B07F545671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14" t="4836" r="3819"/>
          <a:stretch/>
        </p:blipFill>
        <p:spPr>
          <a:xfrm>
            <a:off x="6436693" y="3836282"/>
            <a:ext cx="7929706" cy="2772308"/>
          </a:xfrm>
          <a:prstGeom prst="rect">
            <a:avLst/>
          </a:prstGeom>
          <a:ln w="38100" cap="sq">
            <a:solidFill>
              <a:srgbClr val="992622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E13CC3D5-EA37-137F-5916-43A7C937A6E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EF43C6E-24CD-58AA-B107-8EF95E48DD55}"/>
              </a:ext>
            </a:extLst>
          </p:cNvPr>
          <p:cNvSpPr txBox="1"/>
          <p:nvPr/>
        </p:nvSpPr>
        <p:spPr>
          <a:xfrm>
            <a:off x="1296566" y="1142976"/>
            <a:ext cx="8031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IMPORTÂNCIA DO PLANO DE AÇÃO</a:t>
            </a:r>
          </a:p>
        </p:txBody>
      </p:sp>
      <p:sp>
        <p:nvSpPr>
          <p:cNvPr id="9" name="Espaço Reservado para Número de Slide 3">
            <a:extLst>
              <a:ext uri="{FF2B5EF4-FFF2-40B4-BE49-F238E27FC236}">
                <a16:creationId xmlns:a16="http://schemas.microsoft.com/office/drawing/2014/main" id="{DDD00E4A-755F-C96C-4C5D-385FEE2C1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4E15ED8C-5148-FE66-8CF7-845D6937A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9F369F3A-8B9E-C68C-A83C-0DE068F9E378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CD80AC84-C34C-DEBA-F099-A4A04B356B2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94D4EC04-42D6-C3B4-3F2E-05E53C9EABE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7201202-F51C-F1B6-9E94-C49A7F55DD5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DABBB6ED-B74C-25CF-960C-54A8A2BD7CE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1278049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8FF3F-7439-7E6F-DB6F-4CB98B10A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32C3481A-FDD5-1399-90EB-329B686AE258}"/>
              </a:ext>
            </a:extLst>
          </p:cNvPr>
          <p:cNvSpPr txBox="1"/>
          <p:nvPr/>
        </p:nvSpPr>
        <p:spPr>
          <a:xfrm>
            <a:off x="960668" y="1660670"/>
            <a:ext cx="13650779" cy="5839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pt-BR" sz="2977" dirty="0"/>
          </a:p>
          <a:p>
            <a:pPr algn="ctr">
              <a:buNone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Vem aí a versão 4.1! </a:t>
            </a:r>
          </a:p>
          <a:p>
            <a:pPr algn="ctr">
              <a:buNone/>
            </a:pP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Busca-se ser publicada antes da nomeação da nova composição que dará continuidade, visando ajustes para atendimento a resolução 5272/2025</a:t>
            </a:r>
          </a:p>
          <a:p>
            <a:pPr>
              <a:buNone/>
            </a:pPr>
            <a:endParaRPr lang="pt-BR" sz="3969" b="1" dirty="0"/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Irá trazer o texto melhorado da ação 3.1.6- controle da Base de dados  e mudança  na temporalidade de 5 anos  do Censo Previdenciário para todas as modalidades</a:t>
            </a: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endParaRPr lang="pt-BR" sz="30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indent="-4572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70294" algn="l"/>
                <a:tab pos="7583533" algn="r"/>
              </a:tabLst>
            </a:pPr>
            <a:r>
              <a:rPr lang="pt-BR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Outros textos foram melhor esclarecidos</a:t>
            </a: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0EAC901-457A-C737-2F1C-9D80EB96D0E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CBC69EBE-A211-D15C-024B-3499F391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38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65D46147-338B-995B-5292-BC630A973F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16641BC0-1917-8CD5-A77D-8ABA05D9AE4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45BA9282-D074-D88B-2D8C-8E82B90B871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6FB09853-42F2-1677-457F-F83E976D839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065A0415-7C08-2DD8-0E14-1DD586AD392E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0F1F6453-BECA-8412-CF6A-95AC2BE38CD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5278470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BCBB0398-1830-C124-1AA2-008F3AB2D24B}"/>
              </a:ext>
            </a:extLst>
          </p:cNvPr>
          <p:cNvSpPr txBox="1"/>
          <p:nvPr/>
        </p:nvSpPr>
        <p:spPr>
          <a:xfrm>
            <a:off x="781251" y="1633296"/>
            <a:ext cx="13828188" cy="6506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Item 3.1.12- Diretoria Executiva</a:t>
            </a:r>
          </a:p>
          <a:p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Além de melhorar o texto para facilitar o  entendimento da nomenclatura dos cargos,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Exigência de segurado na diretoria passou a ser exigência somente do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Nivel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IV</a:t>
            </a:r>
          </a:p>
          <a:p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Item 3.2.15- Mandato , representação e recondução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Comprovação de exigência de experiência em RPPS  de 02 anos e possuir a certificação exigida no artigo 8ºB da lei 9717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Melhoria no texto</a:t>
            </a:r>
          </a:p>
          <a:p>
            <a:endParaRPr lang="pt-BR" sz="3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Dentre outras melhorias ainda em estudo.. E também  aguarda a nova composição da  comissão do Pró-Gestão...</a:t>
            </a:r>
          </a:p>
          <a:p>
            <a:endParaRPr lang="pt-BR" sz="2977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Nova entidade credenciada, aguardando edição de Portaria </a:t>
            </a: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9044282-A6B2-3A92-33D4-3AE2F7A9473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B3FE3592-9682-F52E-3C9F-734BC4F9C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39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D0B602E6-1075-4DD3-0ADD-16E3B17CE5E6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DCC925A4-2C52-6077-B384-2CF66753BC4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82032EB8-385D-FB5C-32FB-EF137EB8A45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2832B20B-2B9B-42A7-29C3-6A6246ECEC2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9494769F-A767-A4B5-67CC-F70C904C1C6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50444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422B98C-5BD4-6179-F957-62C413F36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0542" y="647849"/>
            <a:ext cx="13610273" cy="1512094"/>
          </a:xfrm>
        </p:spPr>
        <p:txBody>
          <a:bodyPr>
            <a:normAutofit/>
          </a:bodyPr>
          <a:lstStyle/>
          <a:p>
            <a:pPr algn="l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Importante saber que:</a:t>
            </a:r>
            <a:endParaRPr lang="pt-BR" sz="36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92BF316-3A76-0E73-1049-06FCF15C3BA1}"/>
              </a:ext>
            </a:extLst>
          </p:cNvPr>
          <p:cNvSpPr txBox="1"/>
          <p:nvPr/>
        </p:nvSpPr>
        <p:spPr>
          <a:xfrm>
            <a:off x="936526" y="1988739"/>
            <a:ext cx="12138527" cy="5546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7802" marR="133901" algn="just">
              <a:lnSpc>
                <a:spcPct val="150000"/>
              </a:lnSpc>
            </a:pP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 Comissão do Pró-Gestão RPPS é responsável pela gestão compartilhada do Programa e é  composta por representantes:</a:t>
            </a:r>
          </a:p>
          <a:p>
            <a:pPr marL="725002" marR="133901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MPS </a:t>
            </a:r>
          </a:p>
          <a:p>
            <a:pPr marL="725002" marR="133901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cs typeface="Segoe UI" panose="020B0502040204020203" pitchFamily="34" charset="0"/>
              </a:rPr>
              <a:t>Conselho Nacional dos Dirigentes de Regimes Próprios de Previdência Social - Conaprev </a:t>
            </a:r>
          </a:p>
          <a:p>
            <a:pPr marL="725002" marR="133901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Associação</a:t>
            </a:r>
            <a:r>
              <a:rPr lang="pt-PT" sz="3000" spc="229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Regional</a:t>
            </a:r>
            <a:r>
              <a:rPr lang="pt-PT" sz="3000" spc="229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de</a:t>
            </a:r>
            <a:r>
              <a:rPr lang="pt-PT" sz="3000" spc="236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Regimes</a:t>
            </a:r>
            <a:r>
              <a:rPr lang="pt-PT" sz="3000" spc="248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Próprios</a:t>
            </a:r>
            <a:r>
              <a:rPr lang="pt-PT" sz="3000" spc="236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de</a:t>
            </a:r>
            <a:r>
              <a:rPr lang="pt-PT" sz="3000" spc="236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Previdência</a:t>
            </a:r>
            <a:r>
              <a:rPr lang="pt-PT" sz="3000" spc="236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Social</a:t>
            </a:r>
            <a:endParaRPr lang="pt-PT" sz="3000" spc="248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  <a:p>
            <a:pPr marL="725002" marR="133901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Associação</a:t>
            </a:r>
            <a:r>
              <a:rPr lang="pt-PT" sz="3000" spc="229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dos</a:t>
            </a:r>
            <a:r>
              <a:rPr lang="pt-PT" sz="3000" spc="217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 </a:t>
            </a:r>
            <a:r>
              <a:rPr lang="pt-PT" sz="3000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Membros dos Tribunais de Contas do Brasil - Atricon</a:t>
            </a:r>
            <a:endParaRPr lang="pt-BR" sz="3000" dirty="0">
              <a:latin typeface="Segoe UI" panose="020B0502040204020203" pitchFamily="34" charset="0"/>
              <a:ea typeface="Calibri" panose="020F0502020204030204" pitchFamily="34" charset="0"/>
              <a:cs typeface="Segoe UI" panose="020B0502040204020203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7EE0E8D-CFFF-27C8-DC88-18F518F574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19E65A6D-4C5A-E931-775A-83F882537CAA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B74F762C-AEF6-DA17-30A6-33EE8019C74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A340332C-0C81-453C-71FE-AB00C9E799C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4FE21F31-3604-D0F8-BC81-DD38CDB655B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E7AF2E9-DBC9-7FF4-D96C-807F0E1F0475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Espaço Reservado para Número de Slide 3">
            <a:extLst>
              <a:ext uri="{FF2B5EF4-FFF2-40B4-BE49-F238E27FC236}">
                <a16:creationId xmlns:a16="http://schemas.microsoft.com/office/drawing/2014/main" id="{75008094-B4CD-0283-798D-82583CD5D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E971D16-2021-326E-9563-EFCC6308FD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8980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0E9748-A2BF-0128-94A5-175C98EAF9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4A1E373-426C-E68B-7E9D-FC1DD2839B4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766FBC4C-BE64-51A0-C71D-65A3A3161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40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F420D914-863B-C28C-5324-6A3818B6AECE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046E2F3E-F355-E8B3-D0D4-67EDEAD63D0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5362EEB2-63CB-91F1-4C91-86F7D1F82B1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295C1C7-578F-79B6-848A-7D862344327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018E90BE-E532-5A7D-EAC2-39925773589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D4D18A9-560E-AF17-7C7D-41CA053A4DE3}"/>
              </a:ext>
            </a:extLst>
          </p:cNvPr>
          <p:cNvSpPr txBox="1"/>
          <p:nvPr/>
        </p:nvSpPr>
        <p:spPr>
          <a:xfrm>
            <a:off x="576486" y="634055"/>
            <a:ext cx="11233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Será criada regra transitória a fim de auxiliar os entes na conquista  da certificação em razão da Resolução 5272/2025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FDE6376B-EABF-27F2-578E-3F1E4A9758BA}"/>
              </a:ext>
            </a:extLst>
          </p:cNvPr>
          <p:cNvSpPr txBox="1"/>
          <p:nvPr/>
        </p:nvSpPr>
        <p:spPr>
          <a:xfrm>
            <a:off x="726161" y="1836590"/>
            <a:ext cx="13601204" cy="7278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pt-BR" sz="2800" kern="100" dirty="0"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A</a:t>
            </a:r>
            <a:r>
              <a:rPr lang="pt-BR" sz="2800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 certificação poderá ser obtida se atendidos os seguintes critérios de acordo com a nota obtida na dimensão “Gestão e Transparência” do Índice de Situação Previdenciária – ISP de que trata o art. 238 da Portaria MTP nº 1.467/2022:</a:t>
            </a: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Font typeface="+mj-lt"/>
              <a:buAutoNum type="alphaLcParenR"/>
            </a:pPr>
            <a:r>
              <a:rPr lang="pt-BR" sz="2800" kern="1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O RPPS que obtiver nota “A” precisará comprovar o atendimento de 15 (quinze) ações para o nível I, 17 (dezessete) ações para o nível II, 19 (dezenove) ações para o nível III e 23 (vinte e três) ações para o nível IV.</a:t>
            </a:r>
          </a:p>
          <a:p>
            <a:pPr lvl="0" algn="just">
              <a:lnSpc>
                <a:spcPct val="150000"/>
              </a:lnSpc>
              <a:spcAft>
                <a:spcPts val="800"/>
              </a:spcAft>
            </a:pPr>
            <a:endParaRPr lang="pt-BR" sz="2800" kern="100" dirty="0">
              <a:effectLst/>
              <a:latin typeface="Segoe UI Emoji" panose="020B0502040204020203" pitchFamily="34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None/>
            </a:pPr>
            <a:r>
              <a:rPr lang="pt-BR" sz="2800" dirty="0">
                <a:effectLst/>
                <a:latin typeface="Segoe UI Emoji" panose="020B0502040204020203" pitchFamily="34" charset="0"/>
                <a:ea typeface="Segoe UI Emoji" panose="020B0502040204020203" pitchFamily="34" charset="0"/>
                <a:cs typeface="Times New Roman" panose="02020603050405020304" pitchFamily="18" charset="0"/>
              </a:rPr>
              <a:t>b)O RPPS que obtiver nota “B” precisará comprovar o atendimento de 16 (dezesseis) ações para o nível I, 18 (dezoito) ações para o nível II, 20 (vinte) ações para o nível III e 23 (vinte e três) ações para o nível IV</a:t>
            </a:r>
          </a:p>
          <a:p>
            <a:pPr>
              <a:buNone/>
            </a:pPr>
            <a:endParaRPr lang="pt-BR" dirty="0">
              <a:latin typeface="Segoe UI Emoji" panose="020B0502040204020203" pitchFamily="34" charset="0"/>
              <a:ea typeface="Segoe UI Emoj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473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3C944B-766A-D904-AB77-54B722DEA8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E91F2625-C6C4-8087-4B4B-CE876521BF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39F8F38A-63B2-D744-51B1-2D6DF2432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41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2930582E-373C-CCDA-7732-24E171FCA81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60E463C-A924-D1B4-0623-2D83C3AC89B3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EA42E819-DF73-3899-280D-DE26BADADD6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6B5AF5E-950D-AFCA-1AF8-F720C2AAC1A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D77E894-87CB-AB95-EED5-BD49AC9883A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3C292FA-48EA-EFCA-744F-1FDE1DB66E4D}"/>
              </a:ext>
            </a:extLst>
          </p:cNvPr>
          <p:cNvSpPr txBox="1"/>
          <p:nvPr/>
        </p:nvSpPr>
        <p:spPr>
          <a:xfrm>
            <a:off x="1007144" y="2188151"/>
            <a:ext cx="12414714" cy="55463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O cumprimento das 13 (treze) ações essenciais previstas no item 2.2.3. continua sendo obrigatório.</a:t>
            </a:r>
          </a:p>
          <a:p>
            <a:pPr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A presente regra de transição tem validade por 1 (um) ano contado a partir da entrada em vigor desta versão do Manual e é válida apenas como primeira certificação no programa ou para upgrade de nível uma única vez.</a:t>
            </a:r>
          </a:p>
          <a:p>
            <a:pPr>
              <a:lnSpc>
                <a:spcPct val="150000"/>
              </a:lnSpc>
            </a:pPr>
            <a:r>
              <a:rPr lang="pt-BR" sz="3000" dirty="0">
                <a:latin typeface="Segoe UI Emoji" panose="020B0502040204020203" pitchFamily="34" charset="0"/>
                <a:ea typeface="Segoe UI Emoji" panose="020B0502040204020203" pitchFamily="34" charset="0"/>
              </a:rPr>
              <a:t>A nota na dimensão “Gestão e Transparência” do ISP a ser utilizada será a mais atual divulgada pelo MPS na data da auditoria de certificação 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AF5723FF-8602-507E-59F1-C3F1A53BB618}"/>
              </a:ext>
            </a:extLst>
          </p:cNvPr>
          <p:cNvSpPr txBox="1"/>
          <p:nvPr/>
        </p:nvSpPr>
        <p:spPr>
          <a:xfrm>
            <a:off x="1008534" y="650956"/>
            <a:ext cx="1032502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000" b="1" dirty="0">
                <a:solidFill>
                  <a:schemeClr val="accent6">
                    <a:lumMod val="50000"/>
                  </a:schemeClr>
                </a:solidFill>
                <a:latin typeface="Segoe UI Emoji" panose="020B0502040204020203" pitchFamily="34" charset="0"/>
                <a:ea typeface="Segoe UI Emoji" panose="020B0502040204020203" pitchFamily="34" charset="0"/>
              </a:rPr>
              <a:t>Será criada regra transitória a fim de auxiliar os entes na conquista  da certificação em razão da Resolução 5272/2025</a:t>
            </a:r>
          </a:p>
        </p:txBody>
      </p:sp>
    </p:spTree>
    <p:extLst>
      <p:ext uri="{BB962C8B-B14F-4D97-AF65-F5344CB8AC3E}">
        <p14:creationId xmlns:p14="http://schemas.microsoft.com/office/powerpoint/2010/main" val="9665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>
            <a:extLst>
              <a:ext uri="{FF2B5EF4-FFF2-40B4-BE49-F238E27FC236}">
                <a16:creationId xmlns:a16="http://schemas.microsoft.com/office/drawing/2014/main" id="{AB12137F-D5BB-1038-DAC5-3EDED4D7BF32}"/>
              </a:ext>
            </a:extLst>
          </p:cNvPr>
          <p:cNvSpPr txBox="1"/>
          <p:nvPr/>
        </p:nvSpPr>
        <p:spPr>
          <a:xfrm>
            <a:off x="2876982" y="2951231"/>
            <a:ext cx="9435141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profissionalização da gestão é o caminho para a sustentabilidade da previdência social</a:t>
            </a:r>
          </a:p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 Pró-Gestão é tudo? Não.</a:t>
            </a:r>
          </a:p>
          <a:p>
            <a:pPr algn="ctr" defTabSz="1275999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 é o caminho! </a:t>
            </a:r>
          </a:p>
        </p:txBody>
      </p:sp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8BCEA5B8-17CE-FF69-5031-82E4CB6C584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Freeform 137">
            <a:extLst>
              <a:ext uri="{FF2B5EF4-FFF2-40B4-BE49-F238E27FC236}">
                <a16:creationId xmlns:a16="http://schemas.microsoft.com/office/drawing/2014/main" id="{CBECDBB4-7BF2-5D7F-0DBD-0106C26D9091}"/>
              </a:ext>
            </a:extLst>
          </p:cNvPr>
          <p:cNvSpPr>
            <a:spLocks noEditPoints="1"/>
          </p:cNvSpPr>
          <p:nvPr/>
        </p:nvSpPr>
        <p:spPr bwMode="auto">
          <a:xfrm>
            <a:off x="2096086" y="2611830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7" name="Freeform 137">
            <a:extLst>
              <a:ext uri="{FF2B5EF4-FFF2-40B4-BE49-F238E27FC236}">
                <a16:creationId xmlns:a16="http://schemas.microsoft.com/office/drawing/2014/main" id="{C3162861-91F3-1F4E-B252-5AAF53B34AC9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10837810" y="5904433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7030A0"/>
          </a:solidFill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 dirty="0"/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95EB9C97-CB22-750C-5CCD-51607EC5D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B33DE5FF-F76C-E046-0158-0FB1C21A5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Agrupar 1">
            <a:extLst>
              <a:ext uri="{FF2B5EF4-FFF2-40B4-BE49-F238E27FC236}">
                <a16:creationId xmlns:a16="http://schemas.microsoft.com/office/drawing/2014/main" id="{CE0B08D9-57DA-9F3A-93F4-A9540950397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3" name="Retângulo 2">
              <a:extLst>
                <a:ext uri="{FF2B5EF4-FFF2-40B4-BE49-F238E27FC236}">
                  <a16:creationId xmlns:a16="http://schemas.microsoft.com/office/drawing/2014/main" id="{F0BBC98A-9B24-5D8D-2959-524AD519A37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5A78861-F420-AB4B-377D-58DE981F2696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1866C042-3296-B0FA-C838-1E6B00778C2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602C7DED-392B-22F4-3D71-A7BDA264ACC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8832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09FE935-237E-2D44-61FA-BA8062874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6195" y="1263301"/>
            <a:ext cx="12255546" cy="1644181"/>
          </a:xfrm>
        </p:spPr>
        <p:txBody>
          <a:bodyPr>
            <a:normAutofit/>
          </a:bodyPr>
          <a:lstStyle/>
          <a:p>
            <a:pPr algn="ctr"/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VOCÊ JÁ CONSEGUIU SUA CERTIFICAÇÃO?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A3736D8-43E3-23B9-1170-A97EA80F4009}"/>
              </a:ext>
            </a:extLst>
          </p:cNvPr>
          <p:cNvSpPr txBox="1"/>
          <p:nvPr/>
        </p:nvSpPr>
        <p:spPr>
          <a:xfrm>
            <a:off x="1931591" y="3618519"/>
            <a:ext cx="10822913" cy="40642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473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Fique atento a período de renovação, se a certificação vence , os incentivos ficam prejudicados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473" b="1" dirty="0">
                <a:solidFill>
                  <a:srgbClr val="992622"/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É importante fazer o monitoramento das ações cumpridas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473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Se pretende subir de nível, já ir tratando das ações adicionais que permitirão o upgrade</a:t>
            </a:r>
          </a:p>
          <a:p>
            <a:pPr marL="425333" indent="-425333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473" dirty="0"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Atenção as ações obrigatórias !</a:t>
            </a:r>
            <a:endParaRPr lang="pt-BR" sz="3349" dirty="0"/>
          </a:p>
        </p:txBody>
      </p:sp>
      <p:pic>
        <p:nvPicPr>
          <p:cNvPr id="5" name="Imagem 4" descr="LOGO EVENTO.png">
            <a:extLst>
              <a:ext uri="{FF2B5EF4-FFF2-40B4-BE49-F238E27FC236}">
                <a16:creationId xmlns:a16="http://schemas.microsoft.com/office/drawing/2014/main" id="{05B11394-93BD-324E-7A8F-ADEE83D82E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25D76F02-D459-A1B7-0808-E5A53E18E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2AF75F46-2E99-ED85-388D-FC510455DD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EB318F88-A0B4-F058-DD06-6A82A034A11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150A2658-E3E0-114A-435F-50D63341034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2E01C63-031A-65DA-EAD6-1321750F48A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2FDBEB3A-ABCD-040C-4BA2-1C9537342A5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50EA79AF-B6C0-99B0-425B-B5E9FFCD37AB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96195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84F19ACD-F84F-3627-813F-1618460AC500}"/>
              </a:ext>
            </a:extLst>
          </p:cNvPr>
          <p:cNvSpPr txBox="1"/>
          <p:nvPr/>
        </p:nvSpPr>
        <p:spPr>
          <a:xfrm>
            <a:off x="1296566" y="1274061"/>
            <a:ext cx="1252939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Cabe ressaltar a valiosa lição de Paludo e Oliveira, no livro GOVERNANÇA ORGANIZACIONAL PÚBLICA E PLANEJAMENTO ESTRATÉGICO, página 70: </a:t>
            </a:r>
          </a:p>
          <a:p>
            <a:pPr algn="just"/>
            <a:r>
              <a:rPr lang="pt-BR" sz="3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fim, é preciso ter em mente que a Governança organizacional não vai resolver todos os problemas dos órgãos públicos e entidades públicas, mas uma vez implementada decide, direciona, orienta e estabelece um conjunto de regras compostas por premissas, princípios e diretrizes que orientarão as decisões e as práticas de gestão, e se forem seguidos fortalecerão a administração pública e contribuirão para evitar desvios de conduta, melhorar os serviços o obter bons resultados: para a instituição, para os usuários, para a sociedade e para o Estado.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6D9422B9-F2FE-5A8B-04DB-71BD3D47BA67}"/>
              </a:ext>
            </a:extLst>
          </p:cNvPr>
          <p:cNvSpPr txBox="1"/>
          <p:nvPr/>
        </p:nvSpPr>
        <p:spPr>
          <a:xfrm>
            <a:off x="7585673" y="7643347"/>
            <a:ext cx="483760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Citado por Miguel Chaves</a:t>
            </a:r>
          </a:p>
        </p:txBody>
      </p:sp>
      <p:sp>
        <p:nvSpPr>
          <p:cNvPr id="6" name="Freeform 137">
            <a:extLst>
              <a:ext uri="{FF2B5EF4-FFF2-40B4-BE49-F238E27FC236}">
                <a16:creationId xmlns:a16="http://schemas.microsoft.com/office/drawing/2014/main" id="{EC205CF0-4D4B-3125-08A3-373C3EF3BF80}"/>
              </a:ext>
            </a:extLst>
          </p:cNvPr>
          <p:cNvSpPr>
            <a:spLocks noEditPoints="1"/>
          </p:cNvSpPr>
          <p:nvPr/>
        </p:nvSpPr>
        <p:spPr bwMode="auto">
          <a:xfrm>
            <a:off x="497966" y="725027"/>
            <a:ext cx="784994" cy="678801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noFill/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7" name="Freeform 137">
            <a:extLst>
              <a:ext uri="{FF2B5EF4-FFF2-40B4-BE49-F238E27FC236}">
                <a16:creationId xmlns:a16="http://schemas.microsoft.com/office/drawing/2014/main" id="{E08275A5-9A05-8FD4-4221-AC1ECB14BBDA}"/>
              </a:ext>
            </a:extLst>
          </p:cNvPr>
          <p:cNvSpPr>
            <a:spLocks noEditPoints="1"/>
          </p:cNvSpPr>
          <p:nvPr/>
        </p:nvSpPr>
        <p:spPr bwMode="auto">
          <a:xfrm rot="10800000">
            <a:off x="7171109" y="6766833"/>
            <a:ext cx="780306" cy="674746"/>
          </a:xfrm>
          <a:custGeom>
            <a:avLst/>
            <a:gdLst>
              <a:gd name="T0" fmla="*/ 350 w 758"/>
              <a:gd name="T1" fmla="*/ 656 h 656"/>
              <a:gd name="T2" fmla="*/ 0 w 758"/>
              <a:gd name="T3" fmla="*/ 656 h 656"/>
              <a:gd name="T4" fmla="*/ 0 w 758"/>
              <a:gd name="T5" fmla="*/ 387 h 656"/>
              <a:gd name="T6" fmla="*/ 62 w 758"/>
              <a:gd name="T7" fmla="*/ 152 h 656"/>
              <a:gd name="T8" fmla="*/ 275 w 758"/>
              <a:gd name="T9" fmla="*/ 0 h 656"/>
              <a:gd name="T10" fmla="*/ 350 w 758"/>
              <a:gd name="T11" fmla="*/ 143 h 656"/>
              <a:gd name="T12" fmla="*/ 222 w 758"/>
              <a:gd name="T13" fmla="*/ 229 h 656"/>
              <a:gd name="T14" fmla="*/ 183 w 758"/>
              <a:gd name="T15" fmla="*/ 331 h 656"/>
              <a:gd name="T16" fmla="*/ 350 w 758"/>
              <a:gd name="T17" fmla="*/ 331 h 656"/>
              <a:gd name="T18" fmla="*/ 350 w 758"/>
              <a:gd name="T19" fmla="*/ 656 h 656"/>
              <a:gd name="T20" fmla="*/ 758 w 758"/>
              <a:gd name="T21" fmla="*/ 656 h 656"/>
              <a:gd name="T22" fmla="*/ 408 w 758"/>
              <a:gd name="T23" fmla="*/ 656 h 656"/>
              <a:gd name="T24" fmla="*/ 408 w 758"/>
              <a:gd name="T25" fmla="*/ 387 h 656"/>
              <a:gd name="T26" fmla="*/ 470 w 758"/>
              <a:gd name="T27" fmla="*/ 152 h 656"/>
              <a:gd name="T28" fmla="*/ 683 w 758"/>
              <a:gd name="T29" fmla="*/ 0 h 656"/>
              <a:gd name="T30" fmla="*/ 758 w 758"/>
              <a:gd name="T31" fmla="*/ 143 h 656"/>
              <a:gd name="T32" fmla="*/ 630 w 758"/>
              <a:gd name="T33" fmla="*/ 229 h 656"/>
              <a:gd name="T34" fmla="*/ 591 w 758"/>
              <a:gd name="T35" fmla="*/ 331 h 656"/>
              <a:gd name="T36" fmla="*/ 758 w 758"/>
              <a:gd name="T37" fmla="*/ 331 h 656"/>
              <a:gd name="T38" fmla="*/ 758 w 758"/>
              <a:gd name="T39" fmla="*/ 656 h 6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58" h="656">
                <a:moveTo>
                  <a:pt x="350" y="656"/>
                </a:moveTo>
                <a:cubicBezTo>
                  <a:pt x="0" y="656"/>
                  <a:pt x="0" y="656"/>
                  <a:pt x="0" y="656"/>
                </a:cubicBezTo>
                <a:cubicBezTo>
                  <a:pt x="0" y="387"/>
                  <a:pt x="0" y="387"/>
                  <a:pt x="0" y="387"/>
                </a:cubicBezTo>
                <a:cubicBezTo>
                  <a:pt x="0" y="288"/>
                  <a:pt x="21" y="209"/>
                  <a:pt x="62" y="152"/>
                </a:cubicBezTo>
                <a:cubicBezTo>
                  <a:pt x="104" y="94"/>
                  <a:pt x="174" y="44"/>
                  <a:pt x="275" y="0"/>
                </a:cubicBezTo>
                <a:cubicBezTo>
                  <a:pt x="350" y="143"/>
                  <a:pt x="350" y="143"/>
                  <a:pt x="350" y="143"/>
                </a:cubicBezTo>
                <a:cubicBezTo>
                  <a:pt x="289" y="172"/>
                  <a:pt x="246" y="201"/>
                  <a:pt x="222" y="229"/>
                </a:cubicBezTo>
                <a:cubicBezTo>
                  <a:pt x="199" y="258"/>
                  <a:pt x="186" y="292"/>
                  <a:pt x="183" y="331"/>
                </a:cubicBezTo>
                <a:cubicBezTo>
                  <a:pt x="350" y="331"/>
                  <a:pt x="350" y="331"/>
                  <a:pt x="350" y="331"/>
                </a:cubicBezTo>
                <a:lnTo>
                  <a:pt x="350" y="656"/>
                </a:lnTo>
                <a:close/>
                <a:moveTo>
                  <a:pt x="758" y="656"/>
                </a:moveTo>
                <a:cubicBezTo>
                  <a:pt x="408" y="656"/>
                  <a:pt x="408" y="656"/>
                  <a:pt x="408" y="656"/>
                </a:cubicBezTo>
                <a:cubicBezTo>
                  <a:pt x="408" y="387"/>
                  <a:pt x="408" y="387"/>
                  <a:pt x="408" y="387"/>
                </a:cubicBezTo>
                <a:cubicBezTo>
                  <a:pt x="408" y="288"/>
                  <a:pt x="429" y="209"/>
                  <a:pt x="470" y="152"/>
                </a:cubicBezTo>
                <a:cubicBezTo>
                  <a:pt x="511" y="94"/>
                  <a:pt x="582" y="44"/>
                  <a:pt x="683" y="0"/>
                </a:cubicBezTo>
                <a:cubicBezTo>
                  <a:pt x="758" y="143"/>
                  <a:pt x="758" y="143"/>
                  <a:pt x="758" y="143"/>
                </a:cubicBezTo>
                <a:cubicBezTo>
                  <a:pt x="696" y="172"/>
                  <a:pt x="654" y="201"/>
                  <a:pt x="630" y="229"/>
                </a:cubicBezTo>
                <a:cubicBezTo>
                  <a:pt x="607" y="258"/>
                  <a:pt x="594" y="292"/>
                  <a:pt x="591" y="331"/>
                </a:cubicBezTo>
                <a:cubicBezTo>
                  <a:pt x="758" y="331"/>
                  <a:pt x="758" y="331"/>
                  <a:pt x="758" y="331"/>
                </a:cubicBezTo>
                <a:lnTo>
                  <a:pt x="758" y="656"/>
                </a:lnTo>
                <a:close/>
              </a:path>
            </a:pathLst>
          </a:custGeom>
          <a:solidFill>
            <a:srgbClr val="7030A0"/>
          </a:solidFill>
          <a:ln w="19050">
            <a:solidFill>
              <a:srgbClr val="7030A0"/>
            </a:solidFill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 dirty="0"/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6886F795-72DD-7E9E-A041-61B6EB6F2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78C2DAF-AC58-253D-05EC-010821D124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FC59BB5D-8E1C-DBEB-5C6F-9191A031FDF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E78C2C00-47D0-6EB9-7B89-77E81101227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BE90729-E7DB-D4E2-A006-D9B74DBD5773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001DB04-4D65-2D79-4A3E-C3EA9334C161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562EBB60-ED4A-9BF9-8ECE-7459E23C207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6381499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MENTES GRANDIOSAS | O verdadeiro fracasso não está em tentar e errar ...">
            <a:extLst>
              <a:ext uri="{FF2B5EF4-FFF2-40B4-BE49-F238E27FC236}">
                <a16:creationId xmlns:a16="http://schemas.microsoft.com/office/drawing/2014/main" id="{CDE323FE-7F6F-580F-C2FB-A2099725FB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72231" y="4347250"/>
            <a:ext cx="378063" cy="37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CE3D960-6201-9C04-F316-146B7B129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291" y="2050655"/>
            <a:ext cx="3980360" cy="497125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AB0B077-7D50-C8C4-D00C-2CF7E71AEF62}"/>
              </a:ext>
            </a:extLst>
          </p:cNvPr>
          <p:cNvSpPr txBox="1"/>
          <p:nvPr/>
        </p:nvSpPr>
        <p:spPr>
          <a:xfrm>
            <a:off x="1044291" y="1030732"/>
            <a:ext cx="6706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Ter ou não ter certificação?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44E44C2-DDAB-FB46-A040-E6409AEA6C5E}"/>
              </a:ext>
            </a:extLst>
          </p:cNvPr>
          <p:cNvSpPr txBox="1"/>
          <p:nvPr/>
        </p:nvSpPr>
        <p:spPr>
          <a:xfrm>
            <a:off x="5617046" y="2463857"/>
            <a:ext cx="756126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Pró-Gestão no Fortalecimento dos RPPS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Excelência na gestão</a:t>
            </a:r>
          </a:p>
          <a:p>
            <a:pPr algn="ctr"/>
            <a:r>
              <a:rPr lang="pt-BR" sz="3000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Transformando a gestão em legado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Certificação Profissional</a:t>
            </a:r>
          </a:p>
          <a:p>
            <a:pPr algn="ctr"/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ea typeface="Calibri"/>
                <a:cs typeface="Segoe UI" panose="020B0502040204020203" pitchFamily="34" charset="0"/>
                <a:sym typeface="Calibri"/>
              </a:rPr>
              <a:t>Qualificação, cuidando do seu patrimônio, do seu futuro </a:t>
            </a:r>
            <a:endParaRPr lang="pt-BR" sz="3000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78C5C41-2F8E-5A9C-968D-4FBCA9AF2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349" y="5472385"/>
            <a:ext cx="2455081" cy="2455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m 7" descr="Uma imagem contendo Forma&#10;&#10;Descrição gerada automaticamente">
            <a:extLst>
              <a:ext uri="{FF2B5EF4-FFF2-40B4-BE49-F238E27FC236}">
                <a16:creationId xmlns:a16="http://schemas.microsoft.com/office/drawing/2014/main" id="{71C42609-636A-AE2D-2C9C-6A3C2E05F0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36" y="5371635"/>
            <a:ext cx="2555831" cy="2555831"/>
          </a:xfrm>
          <a:prstGeom prst="rect">
            <a:avLst/>
          </a:prstGeom>
        </p:spPr>
      </p:pic>
      <p:pic>
        <p:nvPicPr>
          <p:cNvPr id="9" name="Imagem 8" descr="LOGO EVENTO.png">
            <a:extLst>
              <a:ext uri="{FF2B5EF4-FFF2-40B4-BE49-F238E27FC236}">
                <a16:creationId xmlns:a16="http://schemas.microsoft.com/office/drawing/2014/main" id="{1707B9D1-0651-6D0D-16F2-D766263766BF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10" name="Espaço Reservado para Número de Slide 3">
            <a:extLst>
              <a:ext uri="{FF2B5EF4-FFF2-40B4-BE49-F238E27FC236}">
                <a16:creationId xmlns:a16="http://schemas.microsoft.com/office/drawing/2014/main" id="{F9B644CD-605C-89F6-39B6-296FA0754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45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C0083B8D-7479-A1F9-8999-0FD448C2982A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55F6696-4C76-B925-2C5F-12DCA2A9AC3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559024A3-A7F3-E221-3B4A-61417DE83D9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740F9EE1-5A36-24A7-A875-D6099C5C269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B5FC7121-195B-6373-1E71-79AD9A174908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35574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382FA00A-D260-C002-996A-F76022703CBD}"/>
              </a:ext>
            </a:extLst>
          </p:cNvPr>
          <p:cNvGrpSpPr/>
          <p:nvPr/>
        </p:nvGrpSpPr>
        <p:grpSpPr>
          <a:xfrm>
            <a:off x="12029102" y="-223"/>
            <a:ext cx="3093423" cy="1547696"/>
            <a:chOff x="7058026" y="1589088"/>
            <a:chExt cx="2493963" cy="1247775"/>
          </a:xfrm>
        </p:grpSpPr>
        <p:sp>
          <p:nvSpPr>
            <p:cNvPr id="4" name="Rectangle 55">
              <a:extLst>
                <a:ext uri="{FF2B5EF4-FFF2-40B4-BE49-F238E27FC236}">
                  <a16:creationId xmlns:a16="http://schemas.microsoft.com/office/drawing/2014/main" id="{86B581DD-BF4B-A08A-C10E-57DB14C1E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" name="Freeform 56">
              <a:extLst>
                <a:ext uri="{FF2B5EF4-FFF2-40B4-BE49-F238E27FC236}">
                  <a16:creationId xmlns:a16="http://schemas.microsoft.com/office/drawing/2014/main" id="{F600AFC1-C4DA-2063-B619-C3D76846E4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" name="Rectangle 57">
              <a:extLst>
                <a:ext uri="{FF2B5EF4-FFF2-40B4-BE49-F238E27FC236}">
                  <a16:creationId xmlns:a16="http://schemas.microsoft.com/office/drawing/2014/main" id="{70ED2B3D-22DC-0AEB-D602-E4D210C545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" name="Freeform 58">
              <a:extLst>
                <a:ext uri="{FF2B5EF4-FFF2-40B4-BE49-F238E27FC236}">
                  <a16:creationId xmlns:a16="http://schemas.microsoft.com/office/drawing/2014/main" id="{51113AB6-EB47-D7BC-6378-764AC4342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" name="Rectangle 59">
              <a:extLst>
                <a:ext uri="{FF2B5EF4-FFF2-40B4-BE49-F238E27FC236}">
                  <a16:creationId xmlns:a16="http://schemas.microsoft.com/office/drawing/2014/main" id="{919F55AF-398B-BDDE-2D16-F336919BE8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" name="Freeform 60">
              <a:extLst>
                <a:ext uri="{FF2B5EF4-FFF2-40B4-BE49-F238E27FC236}">
                  <a16:creationId xmlns:a16="http://schemas.microsoft.com/office/drawing/2014/main" id="{0C576B13-7201-384F-D427-FF66453E321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" name="Oval 61">
              <a:extLst>
                <a:ext uri="{FF2B5EF4-FFF2-40B4-BE49-F238E27FC236}">
                  <a16:creationId xmlns:a16="http://schemas.microsoft.com/office/drawing/2014/main" id="{83C5C5D7-5699-F573-E67C-DC60C67BE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" name="Freeform 62">
              <a:extLst>
                <a:ext uri="{FF2B5EF4-FFF2-40B4-BE49-F238E27FC236}">
                  <a16:creationId xmlns:a16="http://schemas.microsoft.com/office/drawing/2014/main" id="{CB078135-F9FA-B2A1-1F8F-F48F0D5A6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0" name="Freeform 63">
              <a:extLst>
                <a:ext uri="{FF2B5EF4-FFF2-40B4-BE49-F238E27FC236}">
                  <a16:creationId xmlns:a16="http://schemas.microsoft.com/office/drawing/2014/main" id="{A4C0FBE5-39AC-0061-711F-3FFE9C452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1" name="Freeform 64">
              <a:extLst>
                <a:ext uri="{FF2B5EF4-FFF2-40B4-BE49-F238E27FC236}">
                  <a16:creationId xmlns:a16="http://schemas.microsoft.com/office/drawing/2014/main" id="{2D1659A6-2A87-8BC9-F95E-50F844867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2" name="Freeform 65">
              <a:extLst>
                <a:ext uri="{FF2B5EF4-FFF2-40B4-BE49-F238E27FC236}">
                  <a16:creationId xmlns:a16="http://schemas.microsoft.com/office/drawing/2014/main" id="{6A67A175-CED9-3D4C-2C27-53010520A32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3" name="Freeform 66">
              <a:extLst>
                <a:ext uri="{FF2B5EF4-FFF2-40B4-BE49-F238E27FC236}">
                  <a16:creationId xmlns:a16="http://schemas.microsoft.com/office/drawing/2014/main" id="{DF96C14B-D84F-853A-8332-1FF944242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4" name="Rectangle 67">
              <a:extLst>
                <a:ext uri="{FF2B5EF4-FFF2-40B4-BE49-F238E27FC236}">
                  <a16:creationId xmlns:a16="http://schemas.microsoft.com/office/drawing/2014/main" id="{222B28FA-9989-39B8-9CC3-38B9BACF8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5" name="Freeform 68">
              <a:extLst>
                <a:ext uri="{FF2B5EF4-FFF2-40B4-BE49-F238E27FC236}">
                  <a16:creationId xmlns:a16="http://schemas.microsoft.com/office/drawing/2014/main" id="{6FDC5A38-C0CD-CC95-06A3-DD44F3C75A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CBA6A974-13D3-C60B-16BC-017BB0E59EF8}"/>
              </a:ext>
            </a:extLst>
          </p:cNvPr>
          <p:cNvGrpSpPr/>
          <p:nvPr/>
        </p:nvGrpSpPr>
        <p:grpSpPr>
          <a:xfrm>
            <a:off x="0" y="7525089"/>
            <a:ext cx="3093423" cy="1547696"/>
            <a:chOff x="7088188" y="5211763"/>
            <a:chExt cx="2493963" cy="1247775"/>
          </a:xfrm>
        </p:grpSpPr>
        <p:sp>
          <p:nvSpPr>
            <p:cNvPr id="27" name="Rectangle 141">
              <a:extLst>
                <a:ext uri="{FF2B5EF4-FFF2-40B4-BE49-F238E27FC236}">
                  <a16:creationId xmlns:a16="http://schemas.microsoft.com/office/drawing/2014/main" id="{5420C9EA-C4A7-85D3-D557-7E57072D9D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8" name="Freeform 142">
              <a:extLst>
                <a:ext uri="{FF2B5EF4-FFF2-40B4-BE49-F238E27FC236}">
                  <a16:creationId xmlns:a16="http://schemas.microsoft.com/office/drawing/2014/main" id="{699CA81F-5D3D-44BF-B6DE-78A7711A7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9" name="Oval 143">
              <a:extLst>
                <a:ext uri="{FF2B5EF4-FFF2-40B4-BE49-F238E27FC236}">
                  <a16:creationId xmlns:a16="http://schemas.microsoft.com/office/drawing/2014/main" id="{71A65740-89DD-C60B-2570-9336DCFE1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0" name="Freeform 144">
              <a:extLst>
                <a:ext uri="{FF2B5EF4-FFF2-40B4-BE49-F238E27FC236}">
                  <a16:creationId xmlns:a16="http://schemas.microsoft.com/office/drawing/2014/main" id="{D3DC5647-C0BD-D53C-29D0-8B487F333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1" name="Rectangle 145">
              <a:extLst>
                <a:ext uri="{FF2B5EF4-FFF2-40B4-BE49-F238E27FC236}">
                  <a16:creationId xmlns:a16="http://schemas.microsoft.com/office/drawing/2014/main" id="{FA5BA76C-BD66-1F4D-D4C8-03AC55766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2" name="Freeform 146">
              <a:extLst>
                <a:ext uri="{FF2B5EF4-FFF2-40B4-BE49-F238E27FC236}">
                  <a16:creationId xmlns:a16="http://schemas.microsoft.com/office/drawing/2014/main" id="{012E7E6D-4E9D-CAD5-88CF-E76B947B07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3" name="Rectangle 147">
              <a:extLst>
                <a:ext uri="{FF2B5EF4-FFF2-40B4-BE49-F238E27FC236}">
                  <a16:creationId xmlns:a16="http://schemas.microsoft.com/office/drawing/2014/main" id="{24CC2487-A95F-FC94-042B-0C2AAD3D7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4" name="Freeform 148">
              <a:extLst>
                <a:ext uri="{FF2B5EF4-FFF2-40B4-BE49-F238E27FC236}">
                  <a16:creationId xmlns:a16="http://schemas.microsoft.com/office/drawing/2014/main" id="{B73CA325-7404-8285-4A0A-795B7A5429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5" name="Rectangle 149">
              <a:extLst>
                <a:ext uri="{FF2B5EF4-FFF2-40B4-BE49-F238E27FC236}">
                  <a16:creationId xmlns:a16="http://schemas.microsoft.com/office/drawing/2014/main" id="{F1A51EC2-23CD-CA7E-0D84-C0DE6BC0A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6" name="Freeform 150">
              <a:extLst>
                <a:ext uri="{FF2B5EF4-FFF2-40B4-BE49-F238E27FC236}">
                  <a16:creationId xmlns:a16="http://schemas.microsoft.com/office/drawing/2014/main" id="{6FC2BF1F-C35B-80EB-F49B-A18832988D7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7" name="Freeform 151">
              <a:extLst>
                <a:ext uri="{FF2B5EF4-FFF2-40B4-BE49-F238E27FC236}">
                  <a16:creationId xmlns:a16="http://schemas.microsoft.com/office/drawing/2014/main" id="{193140A3-8A95-B263-8654-F4F1DCA20F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8" name="Freeform 152">
              <a:extLst>
                <a:ext uri="{FF2B5EF4-FFF2-40B4-BE49-F238E27FC236}">
                  <a16:creationId xmlns:a16="http://schemas.microsoft.com/office/drawing/2014/main" id="{CF0A44FB-1FDF-6C0B-E7CD-2D2D1B77E4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sp>
        <p:nvSpPr>
          <p:cNvPr id="39" name="Freeform 56">
            <a:extLst>
              <a:ext uri="{FF2B5EF4-FFF2-40B4-BE49-F238E27FC236}">
                <a16:creationId xmlns:a16="http://schemas.microsoft.com/office/drawing/2014/main" id="{41F52941-1A2E-2755-F5EB-181F2AD2DDB5}"/>
              </a:ext>
            </a:extLst>
          </p:cNvPr>
          <p:cNvSpPr>
            <a:spLocks/>
          </p:cNvSpPr>
          <p:nvPr/>
        </p:nvSpPr>
        <p:spPr bwMode="auto">
          <a:xfrm>
            <a:off x="14450395" y="94394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40" name="Freeform 56">
            <a:extLst>
              <a:ext uri="{FF2B5EF4-FFF2-40B4-BE49-F238E27FC236}">
                <a16:creationId xmlns:a16="http://schemas.microsoft.com/office/drawing/2014/main" id="{62C9BDD2-F61B-8A52-7F91-359016892884}"/>
              </a:ext>
            </a:extLst>
          </p:cNvPr>
          <p:cNvSpPr>
            <a:spLocks/>
          </p:cNvSpPr>
          <p:nvPr/>
        </p:nvSpPr>
        <p:spPr bwMode="auto">
          <a:xfrm>
            <a:off x="103547" y="8509685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pic>
        <p:nvPicPr>
          <p:cNvPr id="15" name="Imagem 14" descr="Pessoa posando para foto em frente a mesa com papéis&#10;&#10;O conteúdo gerado por IA pode estar incorreto.">
            <a:extLst>
              <a:ext uri="{FF2B5EF4-FFF2-40B4-BE49-F238E27FC236}">
                <a16:creationId xmlns:a16="http://schemas.microsoft.com/office/drawing/2014/main" id="{EDAAC00A-BDE5-D865-EDCA-EEAA2278B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1479" y="960688"/>
            <a:ext cx="4678683" cy="7018026"/>
          </a:xfrm>
          <a:prstGeom prst="rect">
            <a:avLst/>
          </a:prstGeom>
        </p:spPr>
      </p:pic>
      <p:sp>
        <p:nvSpPr>
          <p:cNvPr id="16" name="CaixaDeTexto 15">
            <a:extLst>
              <a:ext uri="{FF2B5EF4-FFF2-40B4-BE49-F238E27FC236}">
                <a16:creationId xmlns:a16="http://schemas.microsoft.com/office/drawing/2014/main" id="{DB9518C2-7D9F-3AD4-3A6D-2D1F799C7E0C}"/>
              </a:ext>
            </a:extLst>
          </p:cNvPr>
          <p:cNvSpPr txBox="1"/>
          <p:nvPr/>
        </p:nvSpPr>
        <p:spPr>
          <a:xfrm>
            <a:off x="6604612" y="1242216"/>
            <a:ext cx="78718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rgbClr val="992622"/>
                </a:solidFill>
                <a:latin typeface="verdana (Títulos)"/>
                <a:ea typeface="+mj-ea"/>
                <a:cs typeface="+mj-cs"/>
              </a:rPr>
              <a:t>Obrigada! </a:t>
            </a:r>
          </a:p>
          <a:p>
            <a:pPr algn="ctr"/>
            <a:r>
              <a:rPr lang="pt-BR" sz="4000" b="1" dirty="0">
                <a:solidFill>
                  <a:srgbClr val="992622"/>
                </a:solidFill>
                <a:latin typeface="verdana (Títulos)"/>
                <a:ea typeface="+mj-ea"/>
                <a:cs typeface="+mj-cs"/>
              </a:rPr>
              <a:t>Sua presença fez toda a diferença!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01B4A9FB-3A31-D019-2705-A3332354B2B5}"/>
              </a:ext>
            </a:extLst>
          </p:cNvPr>
          <p:cNvSpPr txBox="1"/>
          <p:nvPr/>
        </p:nvSpPr>
        <p:spPr>
          <a:xfrm>
            <a:off x="6759888" y="3287445"/>
            <a:ext cx="7561263" cy="2497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33" b="1" dirty="0">
                <a:solidFill>
                  <a:srgbClr val="992622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Márcia Paes Caldas</a:t>
            </a:r>
          </a:p>
          <a:p>
            <a:pPr algn="ctr"/>
            <a:r>
              <a:rPr lang="pt-BR" sz="2233" dirty="0">
                <a:latin typeface="Verdana" panose="020B0604030504040204" pitchFamily="34" charset="0"/>
                <a:ea typeface="Verdana" panose="020B0604030504040204" pitchFamily="34" charset="0"/>
              </a:rPr>
              <a:t>Secretária-Executiva da Comissão de Credenciamento e Avaliação do Pró-Gestão e da Comissão da Certificação dos Profissionais de RPPS</a:t>
            </a:r>
          </a:p>
          <a:p>
            <a:pPr algn="ctr"/>
            <a:r>
              <a:rPr lang="pt-BR" sz="2233" dirty="0">
                <a:latin typeface="Verdana" panose="020B0604030504040204" pitchFamily="34" charset="0"/>
                <a:ea typeface="Verdana" panose="020B0604030504040204" pitchFamily="34" charset="0"/>
              </a:rPr>
              <a:t>Chefe da Seção das Certificações Profissionais e Institucionais dos RPPS</a:t>
            </a:r>
          </a:p>
          <a:p>
            <a:pPr algn="ctr"/>
            <a:r>
              <a:rPr lang="pt-BR" sz="2233" dirty="0">
                <a:latin typeface="Verdana" panose="020B0604030504040204" pitchFamily="34" charset="0"/>
                <a:ea typeface="Verdana" panose="020B0604030504040204" pitchFamily="34" charset="0"/>
              </a:rPr>
              <a:t>Ministério da Previdência Social</a:t>
            </a:r>
          </a:p>
        </p:txBody>
      </p:sp>
      <p:pic>
        <p:nvPicPr>
          <p:cNvPr id="41" name="Imagem 40" descr="Código QR&#10;&#10;Descrição gerada automaticamente">
            <a:extLst>
              <a:ext uri="{FF2B5EF4-FFF2-40B4-BE49-F238E27FC236}">
                <a16:creationId xmlns:a16="http://schemas.microsoft.com/office/drawing/2014/main" id="{82D82825-E263-1B9B-1F6B-344460B09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9618" y="6086182"/>
            <a:ext cx="1963288" cy="198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51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ço Reservado para Conteúdo 5">
            <a:extLst>
              <a:ext uri="{FF2B5EF4-FFF2-40B4-BE49-F238E27FC236}">
                <a16:creationId xmlns:a16="http://schemas.microsoft.com/office/drawing/2014/main" id="{6A6E54DE-A5CF-F442-D02E-D9209D2A60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5307" y="2526668"/>
            <a:ext cx="10851914" cy="5072516"/>
          </a:xfr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1442ADFC-94E9-1F75-CE80-0D89B304F8FC}"/>
              </a:ext>
            </a:extLst>
          </p:cNvPr>
          <p:cNvSpPr txBox="1"/>
          <p:nvPr/>
        </p:nvSpPr>
        <p:spPr>
          <a:xfrm>
            <a:off x="792511" y="911815"/>
            <a:ext cx="12385376" cy="1715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SELO OURO DE MODERNIZAÇÃO DO ESTADO </a:t>
            </a:r>
          </a:p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FNME da SG da PR</a:t>
            </a:r>
          </a:p>
          <a:p>
            <a:endParaRPr lang="pt-BR" sz="3349" dirty="0">
              <a:solidFill>
                <a:prstClr val="black"/>
              </a:solidFill>
              <a:latin typeface="Calibri" panose="020F0502020204030204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1C87170-6E1C-959A-CC28-FB0F0E7EF881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Espaço Reservado para Número de Slide 3">
            <a:extLst>
              <a:ext uri="{FF2B5EF4-FFF2-40B4-BE49-F238E27FC236}">
                <a16:creationId xmlns:a16="http://schemas.microsoft.com/office/drawing/2014/main" id="{ECC5AD9D-177C-D6D9-D533-0CAF4C62E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F717D5F8-C7F8-5474-1214-7F2071D9AF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7E87C84-21A6-1E41-1ACB-6F594D30055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A12DEF4C-201A-2737-56AE-66996828295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A48229A-8D58-0B37-E139-F7991409AF3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E81AFE9-4F0E-F8E8-5334-5905EF952A2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4A383FD7-5A76-0339-11A2-029F98718FA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3903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1983E-3FA3-42D8-512B-0EB8316F00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4D3C3F1D-6516-8EAA-7281-10E1EA31E67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D10D2537-4848-A7F2-4B72-9E1C5BEAC307}"/>
              </a:ext>
            </a:extLst>
          </p:cNvPr>
          <p:cNvSpPr txBox="1"/>
          <p:nvPr/>
        </p:nvSpPr>
        <p:spPr>
          <a:xfrm>
            <a:off x="1080542" y="1655961"/>
            <a:ext cx="6637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que todos  devem apoiar?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AE9BF0EC-6448-CB3B-E7C5-C17C432C13E4}"/>
              </a:ext>
            </a:extLst>
          </p:cNvPr>
          <p:cNvSpPr txBox="1"/>
          <p:nvPr/>
        </p:nvSpPr>
        <p:spPr>
          <a:xfrm>
            <a:off x="684498" y="2878386"/>
            <a:ext cx="1375352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b="1" dirty="0">
                <a:latin typeface="Segoe UI" panose="020B0502040204020203" pitchFamily="34" charset="0"/>
                <a:cs typeface="Segoe UI" panose="020B0502040204020203" pitchFamily="34" charset="0"/>
              </a:rPr>
              <a:t>Auxilia na conformidade-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Relatório e Governança Corporativa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b="1" dirty="0">
                <a:latin typeface="Segoe UI" panose="020B0502040204020203" pitchFamily="34" charset="0"/>
                <a:cs typeface="Segoe UI" panose="020B0502040204020203" pitchFamily="34" charset="0"/>
              </a:rPr>
              <a:t>Entendimento do funcionamento do RPPS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(mapeamento e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manualização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) evita descontinuidade administrativa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b="1" dirty="0">
                <a:latin typeface="Segoe UI" panose="020B0502040204020203" pitchFamily="34" charset="0"/>
                <a:cs typeface="Segoe UI" panose="020B0502040204020203" pitchFamily="34" charset="0"/>
              </a:rPr>
              <a:t>Facilidade de acesso as informações  do RPPS 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( relatórios importantes que devem ser publicados no portal do ente federativo ou do RPPS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Pró-Gestão é mais que um certificado é o “comprovante” de boas práticas de gestão e governança</a:t>
            </a:r>
          </a:p>
          <a:p>
            <a:pPr marL="457200" indent="-4572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conselho fiscal deve dar conformidade ao relatório da politica de investimentos</a:t>
            </a: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6C490D5A-1CB7-6AD0-E44F-C576A849F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40ECF806-F3B4-F867-1755-6683B8B41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11FFE771-17C6-E209-D247-3CE96E5A71D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B1410CE-B3F8-EF83-76FB-1FC1F1A0079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0743FDA3-C55C-45B4-D338-1B5E8F4F45AD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A6DDE606-5E47-1638-BFDC-34B4626818E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C60C991A-9E81-58D0-ACA7-F8CF34FE0982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509403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C55E97-0EB6-30AB-AAF6-E227D5A16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38AA0F98-636C-31CB-7938-E9A879F4981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8EA60A2F-3BF8-9F33-4AE3-C2DE3A157B5F}"/>
              </a:ext>
            </a:extLst>
          </p:cNvPr>
          <p:cNvSpPr txBox="1"/>
          <p:nvPr/>
        </p:nvSpPr>
        <p:spPr>
          <a:xfrm>
            <a:off x="1080542" y="1655961"/>
            <a:ext cx="6637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que todos  devem apoiar?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6B2D412-4CA9-FBD2-EA33-CB10B90F215A}"/>
              </a:ext>
            </a:extLst>
          </p:cNvPr>
          <p:cNvSpPr txBox="1"/>
          <p:nvPr/>
        </p:nvSpPr>
        <p:spPr>
          <a:xfrm>
            <a:off x="684498" y="2878386"/>
            <a:ext cx="1375352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Pró-Gestão visa somente monitorar investimentos?</a:t>
            </a: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Pró-gestão visa a organização, governança corporativa, transparência , prestação de contas</a:t>
            </a:r>
          </a:p>
          <a:p>
            <a:pPr marL="457200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O RPPS pode cuidar melhor do patrimônio do servidor, com a participação/anuência/ciência do segurados que saberão como o futuro do seu benefício está sendo cuidado</a:t>
            </a:r>
          </a:p>
        </p:txBody>
      </p:sp>
      <p:sp>
        <p:nvSpPr>
          <p:cNvPr id="6" name="Espaço Reservado para Número de Slide 3">
            <a:extLst>
              <a:ext uri="{FF2B5EF4-FFF2-40B4-BE49-F238E27FC236}">
                <a16:creationId xmlns:a16="http://schemas.microsoft.com/office/drawing/2014/main" id="{55CEC74E-E565-F5C5-3237-CA09B95CE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0A9A7F42-0575-DED8-1237-8434EF75CD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62C8539F-89C3-BC35-9211-92AF669B5D8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18751D37-8335-C09E-2346-7566EA6122F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24BFDC21-EA57-EC7D-1559-E3F0DB3DC26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9456CE45-BEA5-B067-E208-7AAC030B3E7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FDDE75E3-65CD-1C10-93A5-593AA737080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2746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40A2AD-B044-0476-2B83-4A44FAAD7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D6E59AE-778E-E8E6-C5AA-3998AB5B208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0D1F9E88-8855-96AB-732F-14527706465A}"/>
              </a:ext>
            </a:extLst>
          </p:cNvPr>
          <p:cNvSpPr txBox="1"/>
          <p:nvPr/>
        </p:nvSpPr>
        <p:spPr>
          <a:xfrm>
            <a:off x="1080542" y="1655961"/>
            <a:ext cx="6637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que todos  devem apoiar?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4F67CC6D-1F66-CBE4-E6A2-9D8872D3D861}"/>
              </a:ext>
            </a:extLst>
          </p:cNvPr>
          <p:cNvSpPr txBox="1"/>
          <p:nvPr/>
        </p:nvSpPr>
        <p:spPr>
          <a:xfrm>
            <a:off x="756126" y="2588248"/>
            <a:ext cx="12435577" cy="49861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indent="419032" algn="just">
              <a:lnSpc>
                <a:spcPct val="102000"/>
              </a:lnSpc>
              <a:spcBef>
                <a:spcPts val="372"/>
              </a:spcBef>
            </a:pPr>
            <a:endParaRPr lang="pt-PT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r>
              <a:rPr lang="pt-PT" sz="3200" dirty="0">
                <a:latin typeface="Segoe UI" panose="020B0502040204020203" pitchFamily="34" charset="0"/>
                <a:cs typeface="Segoe UI" panose="020B0502040204020203" pitchFamily="34" charset="0"/>
              </a:rPr>
              <a:t>Conforme destacado no art. 236 da Portaria MTP nº 1.467/2022, o Pró-Gestão RPPS tem por objetivo </a:t>
            </a:r>
            <a:r>
              <a:rPr lang="pt-PT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incentivar</a:t>
            </a:r>
            <a:r>
              <a:rPr lang="pt-PT" sz="3200" dirty="0">
                <a:latin typeface="Segoe UI" panose="020B0502040204020203" pitchFamily="34" charset="0"/>
                <a:cs typeface="Segoe UI" panose="020B0502040204020203" pitchFamily="34" charset="0"/>
              </a:rPr>
              <a:t> os RPPS a adotarem </a:t>
            </a:r>
            <a:r>
              <a:rPr lang="pt-PT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melhores práticas de gestão previdenciária </a:t>
            </a:r>
            <a:r>
              <a:rPr lang="pt-PT" sz="3200" dirty="0">
                <a:latin typeface="Segoe UI" panose="020B0502040204020203" pitchFamily="34" charset="0"/>
                <a:cs typeface="Segoe UI" panose="020B0502040204020203" pitchFamily="34" charset="0"/>
              </a:rPr>
              <a:t>que proporcionem maior controle dos seus ativos e passivos e mais transparência no relacionamento com os segurados e a sociedade.</a:t>
            </a:r>
            <a:endParaRPr lang="pt-BR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873840BD-0834-56A9-0CCA-2EEE247CB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8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A15706B3-E4EF-5C40-31F4-529725ED6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5A5DF7D1-A405-4CDD-E2ED-E32F3F82557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A91AA02-CA58-4752-1291-89F49D8CA3A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CE1D1A3-BB97-C501-0FA4-ECE9383B00F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7631CE0B-EC47-5728-89E9-7FE5ADC3046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017AD78A-A225-5AD6-1A04-A3762B27009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55706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5F45B7-6EF3-9F22-E529-CBD159222D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46837475-6CB0-DC64-2CEE-5663A1DF53F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F986426C-E5EE-067E-7C73-AA9EE1395378}"/>
              </a:ext>
            </a:extLst>
          </p:cNvPr>
          <p:cNvSpPr txBox="1"/>
          <p:nvPr/>
        </p:nvSpPr>
        <p:spPr>
          <a:xfrm>
            <a:off x="1080542" y="829038"/>
            <a:ext cx="9446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Benefícios</a:t>
            </a:r>
          </a:p>
          <a:p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Algumas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ações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importantes</a:t>
            </a:r>
            <a:r>
              <a:rPr lang="en-US" sz="3600" b="1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do Pro-Gestão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F5DE00-B280-4C53-D0B6-D36030A3B91B}"/>
              </a:ext>
            </a:extLst>
          </p:cNvPr>
          <p:cNvSpPr txBox="1"/>
          <p:nvPr/>
        </p:nvSpPr>
        <p:spPr>
          <a:xfrm>
            <a:off x="576486" y="1871985"/>
            <a:ext cx="12435577" cy="2872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79617" marR="166195" indent="419032" algn="just">
              <a:lnSpc>
                <a:spcPct val="102000"/>
              </a:lnSpc>
              <a:spcBef>
                <a:spcPts val="372"/>
              </a:spcBef>
            </a:pPr>
            <a:endParaRPr lang="pt-PT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r>
              <a:rPr lang="en-US" sz="3200" b="1" dirty="0" err="1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Mapeamento</a:t>
            </a:r>
            <a:r>
              <a:rPr lang="en-US" sz="32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 </a:t>
            </a:r>
            <a:r>
              <a:rPr lang="en-US" sz="3200" b="1" dirty="0" err="1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Manualização</a:t>
            </a:r>
            <a:endParaRPr lang="en-US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endParaRPr lang="en-US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79617" marR="166195" algn="just">
              <a:lnSpc>
                <a:spcPct val="150000"/>
              </a:lnSpc>
              <a:spcBef>
                <a:spcPts val="372"/>
              </a:spcBef>
            </a:pPr>
            <a:endParaRPr lang="pt-BR" sz="3200" b="1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C51C0A9-8478-D41B-2EF5-767B4E58221D}"/>
              </a:ext>
            </a:extLst>
          </p:cNvPr>
          <p:cNvSpPr txBox="1"/>
          <p:nvPr/>
        </p:nvSpPr>
        <p:spPr>
          <a:xfrm>
            <a:off x="792510" y="3384153"/>
            <a:ext cx="8424936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Quando você mapeia os processos, tem pleno conhecimento e compreensão do seu fluxo e consegue identificar falhas, melhorando todo o sistema do RPPS e refletindo no atendimento ao segurado.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A </a:t>
            </a:r>
            <a:r>
              <a:rPr lang="pt-BR" sz="3000" dirty="0" err="1">
                <a:latin typeface="Segoe UI" panose="020B0502040204020203" pitchFamily="34" charset="0"/>
                <a:cs typeface="Segoe UI" panose="020B0502040204020203" pitchFamily="34" charset="0"/>
              </a:rPr>
              <a:t>manualização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permite organizar e aprimorar os fluxos, aumentando a eficiência na  gestão do RPPS.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7FBD7BA-C861-CDEE-B7A8-CEEF6869363D}"/>
              </a:ext>
            </a:extLst>
          </p:cNvPr>
          <p:cNvSpPr txBox="1"/>
          <p:nvPr/>
        </p:nvSpPr>
        <p:spPr>
          <a:xfrm>
            <a:off x="10297566" y="4161288"/>
            <a:ext cx="3309076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Auxiliam na gestão de riscos!</a:t>
            </a:r>
            <a:b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pt-BR" sz="4000" dirty="0">
              <a:solidFill>
                <a:srgbClr val="99262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4C8C9DF-2ACF-7B84-7201-A6A2D5255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37810" y="8408922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9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E45394A9-3E4A-3DD4-4745-B9D3C63493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5098" y="7175623"/>
            <a:ext cx="1663364" cy="1663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273F37AA-7EB5-C5AF-4A87-70ACC0AF926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2AB40BE1-9D46-6A43-F5B2-002F16E2CD7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50D36C24-1868-4266-DB65-58D3B83FEA55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EA5E6ADD-38A5-A66C-0FC7-7ACBB9BEEF2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247E1370-39E2-753F-4E59-C552DEE876B7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08883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3697</Words>
  <Application>Microsoft Office PowerPoint</Application>
  <PresentationFormat>Personalizar</PresentationFormat>
  <Paragraphs>332</Paragraphs>
  <Slides>46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46</vt:i4>
      </vt:variant>
    </vt:vector>
  </HeadingPairs>
  <TitlesOfParts>
    <vt:vector size="56" baseType="lpstr">
      <vt:lpstr>Aptos</vt:lpstr>
      <vt:lpstr>Arial</vt:lpstr>
      <vt:lpstr>Calibri</vt:lpstr>
      <vt:lpstr>Seaford</vt:lpstr>
      <vt:lpstr>Segoe UI</vt:lpstr>
      <vt:lpstr>Segoe UI Emoji</vt:lpstr>
      <vt:lpstr>Verdana</vt:lpstr>
      <vt:lpstr>verdana (Títulos)</vt:lpstr>
      <vt:lpstr>Wingdings</vt:lpstr>
      <vt:lpstr>Tema do Office</vt:lpstr>
      <vt:lpstr>O PAPEL DO PRÓ-GESTÃO NA GOVERNANÇA E TRANSPARÊNCIA DO RPPS  IMPLEMENTANDO A VERSÃO 4.0 2026 </vt:lpstr>
      <vt:lpstr>Apresentação do PowerPoint</vt:lpstr>
      <vt:lpstr>Apresentação do PowerPoint</vt:lpstr>
      <vt:lpstr>Importante saber que: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Controle Interno- mandato-Representação e recondução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VOCÊ JÁ CONSEGUIU SUA CERTIFICAÇÃO?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Marcia Lucia Paes Caldas</cp:lastModifiedBy>
  <cp:revision>35</cp:revision>
  <dcterms:created xsi:type="dcterms:W3CDTF">2023-01-16T17:00:17Z</dcterms:created>
  <dcterms:modified xsi:type="dcterms:W3CDTF">2026-04-08T20:48:50Z</dcterms:modified>
</cp:coreProperties>
</file>